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77" r:id="rId3"/>
    <p:sldId id="257" r:id="rId4"/>
    <p:sldId id="258" r:id="rId5"/>
    <p:sldId id="279" r:id="rId6"/>
    <p:sldId id="268" r:id="rId7"/>
    <p:sldId id="278" r:id="rId8"/>
    <p:sldId id="291" r:id="rId9"/>
    <p:sldId id="266" r:id="rId10"/>
    <p:sldId id="265" r:id="rId11"/>
    <p:sldId id="303" r:id="rId12"/>
    <p:sldId id="323" r:id="rId13"/>
    <p:sldId id="324" r:id="rId14"/>
    <p:sldId id="325" r:id="rId15"/>
    <p:sldId id="343" r:id="rId16"/>
    <p:sldId id="344" r:id="rId17"/>
    <p:sldId id="345" r:id="rId18"/>
    <p:sldId id="342" r:id="rId19"/>
    <p:sldId id="280" r:id="rId20"/>
    <p:sldId id="281" r:id="rId21"/>
    <p:sldId id="264" r:id="rId22"/>
    <p:sldId id="282" r:id="rId23"/>
    <p:sldId id="259" r:id="rId24"/>
    <p:sldId id="267" r:id="rId25"/>
    <p:sldId id="286" r:id="rId26"/>
    <p:sldId id="285" r:id="rId27"/>
    <p:sldId id="275" r:id="rId28"/>
    <p:sldId id="288" r:id="rId29"/>
    <p:sldId id="289" r:id="rId30"/>
    <p:sldId id="290" r:id="rId31"/>
    <p:sldId id="283" r:id="rId32"/>
    <p:sldId id="261"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dula koul" initials="mk" lastIdx="2" clrIdx="0">
    <p:extLst>
      <p:ext uri="{19B8F6BF-5375-455C-9EA6-DF929625EA0E}">
        <p15:presenceInfo xmlns:p15="http://schemas.microsoft.com/office/powerpoint/2012/main" userId="c736de52e0bf98e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69"/>
    <p:restoredTop sz="94707"/>
  </p:normalViewPr>
  <p:slideViewPr>
    <p:cSldViewPr snapToGrid="0">
      <p:cViewPr varScale="1">
        <p:scale>
          <a:sx n="149" d="100"/>
          <a:sy n="149" d="100"/>
        </p:scale>
        <p:origin x="176"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1-09T12:07:15.518"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33b5a32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33b5a32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3720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8958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55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809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34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419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33b5a32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33b5a32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9647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sz="700"/>
            </a:lvl1pPr>
            <a:lvl2pPr lvl="1">
              <a:buNone/>
              <a:defRPr sz="700"/>
            </a:lvl2pPr>
            <a:lvl3pPr lvl="2">
              <a:buNone/>
              <a:defRPr sz="700"/>
            </a:lvl3pPr>
            <a:lvl4pPr lvl="3">
              <a:buNone/>
              <a:defRPr sz="700"/>
            </a:lvl4pPr>
            <a:lvl5pPr lvl="4">
              <a:buNone/>
              <a:defRPr sz="700"/>
            </a:lvl5pPr>
            <a:lvl6pPr lvl="5">
              <a:buNone/>
              <a:defRPr sz="700"/>
            </a:lvl6pPr>
            <a:lvl7pPr lvl="6">
              <a:buNone/>
              <a:defRPr sz="700"/>
            </a:lvl7pPr>
            <a:lvl8pPr lvl="7">
              <a:buNone/>
              <a:defRPr sz="700"/>
            </a:lvl8pPr>
            <a:lvl9pPr lvl="8">
              <a:buNone/>
              <a:defRPr sz="7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ume Template">
  <p:cSld name="CUSTOM">
    <p:spTree>
      <p:nvGrpSpPr>
        <p:cNvPr id="1" name="Shape 56"/>
        <p:cNvGrpSpPr/>
        <p:nvPr/>
      </p:nvGrpSpPr>
      <p:grpSpPr>
        <a:xfrm>
          <a:off x="0" y="0"/>
          <a:ext cx="0" cy="0"/>
          <a:chOff x="0" y="0"/>
          <a:chExt cx="0" cy="0"/>
        </a:xfrm>
      </p:grpSpPr>
      <p:sp>
        <p:nvSpPr>
          <p:cNvPr id="57" name="Google Shape;57;p13"/>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3"/>
          <p:cNvSpPr txBox="1"/>
          <p:nvPr/>
        </p:nvSpPr>
        <p:spPr>
          <a:xfrm>
            <a:off x="1824300" y="766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Name:</a:t>
            </a:r>
            <a:endParaRPr>
              <a:solidFill>
                <a:srgbClr val="FFFFFF"/>
              </a:solidFill>
            </a:endParaRPr>
          </a:p>
        </p:txBody>
      </p:sp>
      <p:sp>
        <p:nvSpPr>
          <p:cNvPr id="59" name="Google Shape;59;p13"/>
          <p:cNvSpPr txBox="1"/>
          <p:nvPr/>
        </p:nvSpPr>
        <p:spPr>
          <a:xfrm>
            <a:off x="1824300" y="1108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Position:</a:t>
            </a:r>
            <a:endParaRPr>
              <a:solidFill>
                <a:srgbClr val="FFFFFF"/>
              </a:solidFill>
            </a:endParaRPr>
          </a:p>
        </p:txBody>
      </p:sp>
      <p:sp>
        <p:nvSpPr>
          <p:cNvPr id="60" name="Google Shape;60;p13"/>
          <p:cNvSpPr/>
          <p:nvPr/>
        </p:nvSpPr>
        <p:spPr>
          <a:xfrm>
            <a:off x="392750" y="766475"/>
            <a:ext cx="1209900" cy="1209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Profile Pic</a:t>
            </a:r>
            <a:endParaRPr/>
          </a:p>
        </p:txBody>
      </p:sp>
      <p:sp>
        <p:nvSpPr>
          <p:cNvPr id="61" name="Google Shape;61;p13"/>
          <p:cNvSpPr txBox="1"/>
          <p:nvPr/>
        </p:nvSpPr>
        <p:spPr>
          <a:xfrm>
            <a:off x="1824300" y="1450475"/>
            <a:ext cx="1285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Contact:</a:t>
            </a:r>
            <a:endParaRPr>
              <a:solidFill>
                <a:srgbClr val="FFFFFF"/>
              </a:solidFill>
            </a:endParaRPr>
          </a:p>
        </p:txBody>
      </p:sp>
      <p:sp>
        <p:nvSpPr>
          <p:cNvPr id="62" name="Google Shape;62;p13"/>
          <p:cNvSpPr txBox="1"/>
          <p:nvPr/>
        </p:nvSpPr>
        <p:spPr>
          <a:xfrm>
            <a:off x="2970725" y="766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[insert]</a:t>
            </a:r>
            <a:endParaRPr sz="1200">
              <a:solidFill>
                <a:srgbClr val="DFCFE7"/>
              </a:solidFill>
            </a:endParaRPr>
          </a:p>
        </p:txBody>
      </p:sp>
      <p:sp>
        <p:nvSpPr>
          <p:cNvPr id="63" name="Google Shape;63;p13"/>
          <p:cNvSpPr txBox="1"/>
          <p:nvPr/>
        </p:nvSpPr>
        <p:spPr>
          <a:xfrm>
            <a:off x="2970725" y="1108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[insert]</a:t>
            </a:r>
            <a:endParaRPr sz="1200">
              <a:solidFill>
                <a:srgbClr val="DFCFE7"/>
              </a:solidFill>
            </a:endParaRPr>
          </a:p>
        </p:txBody>
      </p:sp>
      <p:sp>
        <p:nvSpPr>
          <p:cNvPr id="64" name="Google Shape;64;p13"/>
          <p:cNvSpPr txBox="1"/>
          <p:nvPr/>
        </p:nvSpPr>
        <p:spPr>
          <a:xfrm>
            <a:off x="2970725" y="1450475"/>
            <a:ext cx="22425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[email]</a:t>
            </a:r>
            <a:endParaRPr sz="1200">
              <a:solidFill>
                <a:srgbClr val="DFCFE7"/>
              </a:solidFill>
            </a:endParaRPr>
          </a:p>
        </p:txBody>
      </p:sp>
      <p:cxnSp>
        <p:nvCxnSpPr>
          <p:cNvPr id="65" name="Google Shape;65;p13"/>
          <p:cNvCxnSpPr/>
          <p:nvPr/>
        </p:nvCxnSpPr>
        <p:spPr>
          <a:xfrm>
            <a:off x="1855975" y="1995325"/>
            <a:ext cx="3357300" cy="0"/>
          </a:xfrm>
          <a:prstGeom prst="straightConnector1">
            <a:avLst/>
          </a:prstGeom>
          <a:noFill/>
          <a:ln w="9525" cap="flat" cmpd="sng">
            <a:solidFill>
              <a:srgbClr val="DFCFE7"/>
            </a:solidFill>
            <a:prstDash val="solid"/>
            <a:round/>
            <a:headEnd type="none" w="med" len="med"/>
            <a:tailEnd type="none" w="med" len="med"/>
          </a:ln>
        </p:spPr>
      </p:cxnSp>
      <p:cxnSp>
        <p:nvCxnSpPr>
          <p:cNvPr id="66" name="Google Shape;66;p13"/>
          <p:cNvCxnSpPr/>
          <p:nvPr/>
        </p:nvCxnSpPr>
        <p:spPr>
          <a:xfrm>
            <a:off x="5267875" y="551100"/>
            <a:ext cx="0" cy="4338900"/>
          </a:xfrm>
          <a:prstGeom prst="straightConnector1">
            <a:avLst/>
          </a:prstGeom>
          <a:noFill/>
          <a:ln w="9525" cap="flat" cmpd="sng">
            <a:solidFill>
              <a:srgbClr val="DFCFE7"/>
            </a:solidFill>
            <a:prstDash val="solid"/>
            <a:round/>
            <a:headEnd type="none" w="med" len="med"/>
            <a:tailEnd type="none" w="med" len="med"/>
          </a:ln>
        </p:spPr>
      </p:cxnSp>
      <p:sp>
        <p:nvSpPr>
          <p:cNvPr id="67" name="Google Shape;67;p13"/>
          <p:cNvSpPr txBox="1"/>
          <p:nvPr/>
        </p:nvSpPr>
        <p:spPr>
          <a:xfrm>
            <a:off x="5319575" y="2024675"/>
            <a:ext cx="180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Block8 Projects:</a:t>
            </a:r>
            <a:endParaRPr>
              <a:solidFill>
                <a:srgbClr val="FFFFFF"/>
              </a:solidFill>
            </a:endParaRPr>
          </a:p>
        </p:txBody>
      </p:sp>
      <p:sp>
        <p:nvSpPr>
          <p:cNvPr id="68" name="Google Shape;68;p13"/>
          <p:cNvSpPr txBox="1"/>
          <p:nvPr/>
        </p:nvSpPr>
        <p:spPr>
          <a:xfrm>
            <a:off x="5205050" y="2353950"/>
            <a:ext cx="3808800" cy="2552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Project 1 and your role. Include Internal projects if you desire. </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Project 2 and your role. Include Internal projects if you desire. </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a:t>
            </a:r>
            <a:endParaRPr sz="1200">
              <a:solidFill>
                <a:srgbClr val="DFCFE7"/>
              </a:solidFill>
            </a:endParaRPr>
          </a:p>
        </p:txBody>
      </p:sp>
      <p:sp>
        <p:nvSpPr>
          <p:cNvPr id="69" name="Google Shape;69;p13"/>
          <p:cNvSpPr txBox="1"/>
          <p:nvPr/>
        </p:nvSpPr>
        <p:spPr>
          <a:xfrm>
            <a:off x="323075" y="2084375"/>
            <a:ext cx="38892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Professional Qualifications and Memberships:</a:t>
            </a:r>
            <a:endParaRPr>
              <a:solidFill>
                <a:srgbClr val="FFFFFF"/>
              </a:solidFill>
            </a:endParaRPr>
          </a:p>
        </p:txBody>
      </p:sp>
      <p:sp>
        <p:nvSpPr>
          <p:cNvPr id="70" name="Google Shape;70;p13"/>
          <p:cNvSpPr txBox="1"/>
          <p:nvPr/>
        </p:nvSpPr>
        <p:spPr>
          <a:xfrm>
            <a:off x="158400" y="2394425"/>
            <a:ext cx="4985100" cy="5889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Qualifications complete or in progress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Relevant memberships to industry groups</a:t>
            </a:r>
            <a:endParaRPr sz="1200">
              <a:solidFill>
                <a:srgbClr val="DFCFE7"/>
              </a:solidFill>
            </a:endParaRPr>
          </a:p>
        </p:txBody>
      </p:sp>
      <p:sp>
        <p:nvSpPr>
          <p:cNvPr id="71" name="Google Shape;71;p13"/>
          <p:cNvSpPr txBox="1"/>
          <p:nvPr/>
        </p:nvSpPr>
        <p:spPr>
          <a:xfrm>
            <a:off x="323075" y="3127475"/>
            <a:ext cx="38892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Value to Client</a:t>
            </a:r>
            <a:endParaRPr>
              <a:solidFill>
                <a:srgbClr val="FFFFFF"/>
              </a:solidFill>
            </a:endParaRPr>
          </a:p>
        </p:txBody>
      </p:sp>
      <p:sp>
        <p:nvSpPr>
          <p:cNvPr id="72" name="Google Shape;72;p13"/>
          <p:cNvSpPr txBox="1"/>
          <p:nvPr/>
        </p:nvSpPr>
        <p:spPr>
          <a:xfrm>
            <a:off x="158400" y="3382425"/>
            <a:ext cx="4985100" cy="14274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List of experiences / skills that bring value to our clients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List of personal qualities that bring value to our clients</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“Hands on” experience - jobs, labs, education institutions etc. </a:t>
            </a:r>
            <a:endParaRPr sz="1200">
              <a:solidFill>
                <a:srgbClr val="DFCFE7"/>
              </a:solidFill>
            </a:endParaRPr>
          </a:p>
        </p:txBody>
      </p:sp>
      <p:sp>
        <p:nvSpPr>
          <p:cNvPr id="73" name="Google Shape;73;p13"/>
          <p:cNvSpPr txBox="1"/>
          <p:nvPr/>
        </p:nvSpPr>
        <p:spPr>
          <a:xfrm>
            <a:off x="5319575" y="424475"/>
            <a:ext cx="1804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Background/Tenure</a:t>
            </a:r>
            <a:endParaRPr>
              <a:solidFill>
                <a:srgbClr val="FFFFFF"/>
              </a:solidFill>
            </a:endParaRPr>
          </a:p>
        </p:txBody>
      </p:sp>
      <p:sp>
        <p:nvSpPr>
          <p:cNvPr id="74" name="Google Shape;74;p13"/>
          <p:cNvSpPr txBox="1"/>
          <p:nvPr/>
        </p:nvSpPr>
        <p:spPr>
          <a:xfrm>
            <a:off x="5205050" y="696775"/>
            <a:ext cx="3808800" cy="10956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DFCFE7"/>
              </a:buClr>
              <a:buSzPts val="1200"/>
              <a:buChar char="●"/>
            </a:pPr>
            <a:r>
              <a:rPr lang="en" sz="1200">
                <a:solidFill>
                  <a:srgbClr val="DFCFE7"/>
                </a:solidFill>
              </a:rPr>
              <a:t>Tenure at Block8</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Previous jobs and tenure</a:t>
            </a:r>
            <a:endParaRPr sz="1200">
              <a:solidFill>
                <a:srgbClr val="DFCFE7"/>
              </a:solidFill>
            </a:endParaRPr>
          </a:p>
          <a:p>
            <a:pPr marL="457200" lvl="0" indent="-304800" algn="l" rtl="0">
              <a:lnSpc>
                <a:spcPct val="115000"/>
              </a:lnSpc>
              <a:spcBef>
                <a:spcPts val="0"/>
              </a:spcBef>
              <a:spcAft>
                <a:spcPts val="0"/>
              </a:spcAft>
              <a:buClr>
                <a:srgbClr val="DFCFE7"/>
              </a:buClr>
              <a:buSzPts val="1200"/>
              <a:buChar char="●"/>
            </a:pPr>
            <a:r>
              <a:rPr lang="en" sz="1200">
                <a:solidFill>
                  <a:srgbClr val="DFCFE7"/>
                </a:solidFill>
              </a:rPr>
              <a:t>...</a:t>
            </a:r>
            <a:endParaRPr sz="1200">
              <a:solidFill>
                <a:srgbClr val="DFCFE7"/>
              </a:solidFill>
            </a:endParaRPr>
          </a:p>
        </p:txBody>
      </p:sp>
      <p:cxnSp>
        <p:nvCxnSpPr>
          <p:cNvPr id="75" name="Google Shape;75;p13"/>
          <p:cNvCxnSpPr/>
          <p:nvPr/>
        </p:nvCxnSpPr>
        <p:spPr>
          <a:xfrm>
            <a:off x="5352925" y="4003675"/>
            <a:ext cx="3357300" cy="0"/>
          </a:xfrm>
          <a:prstGeom prst="straightConnector1">
            <a:avLst/>
          </a:prstGeom>
          <a:noFill/>
          <a:ln w="9525" cap="flat" cmpd="sng">
            <a:solidFill>
              <a:srgbClr val="DFCFE7"/>
            </a:solidFill>
            <a:prstDash val="solid"/>
            <a:round/>
            <a:headEnd type="none" w="med" len="med"/>
            <a:tailEnd type="none" w="med" len="med"/>
          </a:ln>
        </p:spPr>
      </p:cxnSp>
      <p:sp>
        <p:nvSpPr>
          <p:cNvPr id="76" name="Google Shape;76;p13"/>
          <p:cNvSpPr txBox="1"/>
          <p:nvPr/>
        </p:nvSpPr>
        <p:spPr>
          <a:xfrm>
            <a:off x="5352925" y="4052050"/>
            <a:ext cx="19188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Something personal:</a:t>
            </a:r>
            <a:endParaRPr>
              <a:solidFill>
                <a:srgbClr val="FFFFFF"/>
              </a:solidFill>
            </a:endParaRPr>
          </a:p>
        </p:txBody>
      </p:sp>
      <p:sp>
        <p:nvSpPr>
          <p:cNvPr id="77" name="Google Shape;77;p13"/>
          <p:cNvSpPr txBox="1"/>
          <p:nvPr/>
        </p:nvSpPr>
        <p:spPr>
          <a:xfrm>
            <a:off x="5352925" y="4318050"/>
            <a:ext cx="3451800" cy="5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DFCFE7"/>
                </a:solidFill>
              </a:rPr>
              <a:t>Enjoys long walks on the beach and smelling the roses in Spring. </a:t>
            </a:r>
            <a:endParaRPr sz="1200">
              <a:solidFill>
                <a:srgbClr val="DFCFE7"/>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lvl1pPr lvl="0">
              <a:spcBef>
                <a:spcPts val="0"/>
              </a:spcBef>
              <a:spcAft>
                <a:spcPts val="0"/>
              </a:spcAft>
              <a:buSzPts val="2800"/>
              <a:buFont typeface="Roboto Medium"/>
              <a:buNone/>
              <a:defRPr>
                <a:latin typeface="Roboto Medium"/>
                <a:ea typeface="Roboto Medium"/>
                <a:cs typeface="Roboto Medium"/>
                <a:sym typeface="Roboto Medium"/>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a:endParaRPr/>
          </a:p>
        </p:txBody>
      </p:sp>
      <p:sp>
        <p:nvSpPr>
          <p:cNvPr id="22" name="Google Shape;22;p4"/>
          <p:cNvSpPr txBox="1">
            <a:spLocks noGrp="1"/>
          </p:cNvSpPr>
          <p:nvPr>
            <p:ph type="body" idx="1"/>
          </p:nvPr>
        </p:nvSpPr>
        <p:spPr>
          <a:xfrm>
            <a:off x="311700" y="1264663"/>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F7F9FC"/>
              </a:buClr>
              <a:buSzPts val="1800"/>
              <a:buChar char="●"/>
              <a:defRPr>
                <a:solidFill>
                  <a:srgbClr val="F7F9FC"/>
                </a:solidFill>
              </a:defRPr>
            </a:lvl1pPr>
            <a:lvl2pPr marL="914400" lvl="1" indent="-317500">
              <a:spcBef>
                <a:spcPts val="1600"/>
              </a:spcBef>
              <a:spcAft>
                <a:spcPts val="0"/>
              </a:spcAft>
              <a:buClr>
                <a:srgbClr val="F7F9FC"/>
              </a:buClr>
              <a:buSzPts val="1400"/>
              <a:buChar char="○"/>
              <a:defRPr>
                <a:solidFill>
                  <a:srgbClr val="F7F9FC"/>
                </a:solidFill>
              </a:defRPr>
            </a:lvl2pPr>
            <a:lvl3pPr marL="1371600" lvl="2" indent="-317500">
              <a:spcBef>
                <a:spcPts val="1600"/>
              </a:spcBef>
              <a:spcAft>
                <a:spcPts val="0"/>
              </a:spcAft>
              <a:buClr>
                <a:srgbClr val="F7F9FC"/>
              </a:buClr>
              <a:buSzPts val="1400"/>
              <a:buChar char="■"/>
              <a:defRPr>
                <a:solidFill>
                  <a:srgbClr val="F7F9FC"/>
                </a:solidFill>
              </a:defRPr>
            </a:lvl3pPr>
            <a:lvl4pPr marL="1828800" lvl="3" indent="-317500">
              <a:spcBef>
                <a:spcPts val="1600"/>
              </a:spcBef>
              <a:spcAft>
                <a:spcPts val="0"/>
              </a:spcAft>
              <a:buClr>
                <a:srgbClr val="F7F9FC"/>
              </a:buClr>
              <a:buSzPts val="1400"/>
              <a:buChar char="●"/>
              <a:defRPr>
                <a:solidFill>
                  <a:srgbClr val="F7F9FC"/>
                </a:solidFill>
              </a:defRPr>
            </a:lvl4pPr>
            <a:lvl5pPr marL="2286000" lvl="4" indent="-317500">
              <a:spcBef>
                <a:spcPts val="1600"/>
              </a:spcBef>
              <a:spcAft>
                <a:spcPts val="0"/>
              </a:spcAft>
              <a:buClr>
                <a:srgbClr val="F7F9FC"/>
              </a:buClr>
              <a:buSzPts val="1400"/>
              <a:buChar char="○"/>
              <a:defRPr>
                <a:solidFill>
                  <a:srgbClr val="F7F9FC"/>
                </a:solidFill>
              </a:defRPr>
            </a:lvl5pPr>
            <a:lvl6pPr marL="2743200" lvl="5" indent="-317500">
              <a:spcBef>
                <a:spcPts val="1600"/>
              </a:spcBef>
              <a:spcAft>
                <a:spcPts val="0"/>
              </a:spcAft>
              <a:buClr>
                <a:srgbClr val="F7F9FC"/>
              </a:buClr>
              <a:buSzPts val="1400"/>
              <a:buChar char="■"/>
              <a:defRPr>
                <a:solidFill>
                  <a:srgbClr val="F7F9FC"/>
                </a:solidFill>
              </a:defRPr>
            </a:lvl6pPr>
            <a:lvl7pPr marL="3200400" lvl="6" indent="-317500">
              <a:spcBef>
                <a:spcPts val="1600"/>
              </a:spcBef>
              <a:spcAft>
                <a:spcPts val="0"/>
              </a:spcAft>
              <a:buClr>
                <a:srgbClr val="F7F9FC"/>
              </a:buClr>
              <a:buSzPts val="1400"/>
              <a:buChar char="●"/>
              <a:defRPr>
                <a:solidFill>
                  <a:srgbClr val="F7F9FC"/>
                </a:solidFill>
              </a:defRPr>
            </a:lvl7pPr>
            <a:lvl8pPr marL="3657600" lvl="7" indent="-317500">
              <a:spcBef>
                <a:spcPts val="1600"/>
              </a:spcBef>
              <a:spcAft>
                <a:spcPts val="0"/>
              </a:spcAft>
              <a:buClr>
                <a:srgbClr val="F7F9FC"/>
              </a:buClr>
              <a:buSzPts val="1400"/>
              <a:buChar char="○"/>
              <a:defRPr>
                <a:solidFill>
                  <a:srgbClr val="F7F9FC"/>
                </a:solidFill>
              </a:defRPr>
            </a:lvl8pPr>
            <a:lvl9pPr marL="4114800" lvl="8" indent="-317500">
              <a:spcBef>
                <a:spcPts val="1600"/>
              </a:spcBef>
              <a:spcAft>
                <a:spcPts val="1600"/>
              </a:spcAft>
              <a:buClr>
                <a:srgbClr val="F7F9FC"/>
              </a:buClr>
              <a:buSzPts val="1400"/>
              <a:buChar char="■"/>
              <a:defRPr>
                <a:solidFill>
                  <a:srgbClr val="F7F9FC"/>
                </a:solidFill>
              </a:defRPr>
            </a:lvl9pPr>
          </a:lstStyle>
          <a:p>
            <a:endParaRPr/>
          </a:p>
        </p:txBody>
      </p:sp>
      <p:sp>
        <p:nvSpPr>
          <p:cNvPr id="23" name="Google Shape;23;p4"/>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a:off x="4132350" y="1209750"/>
            <a:ext cx="879300" cy="0"/>
          </a:xfrm>
          <a:prstGeom prst="straightConnector1">
            <a:avLst/>
          </a:prstGeom>
          <a:noFill/>
          <a:ln w="19050" cap="flat" cmpd="sng">
            <a:solidFill>
              <a:srgbClr val="DFCFE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637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637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3" name="Google Shape;33;p6"/>
          <p:cNvCxnSpPr/>
          <p:nvPr/>
        </p:nvCxnSpPr>
        <p:spPr>
          <a:xfrm>
            <a:off x="3166050" y="1210625"/>
            <a:ext cx="2811900" cy="0"/>
          </a:xfrm>
          <a:prstGeom prst="straightConnector1">
            <a:avLst/>
          </a:prstGeom>
          <a:noFill/>
          <a:ln w="19050" cap="flat" cmpd="sng">
            <a:solidFill>
              <a:srgbClr val="DFCFE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6" name="Google Shape;46;p9"/>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9" name="Google Shape;49;p10"/>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3" name="Google Shape;53;p11"/>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lvl1pPr lvl="0">
              <a:buNone/>
              <a:defRPr sz="600"/>
            </a:lvl1pPr>
            <a:lvl2pPr lvl="1">
              <a:buNone/>
              <a:defRPr sz="600"/>
            </a:lvl2pPr>
            <a:lvl3pPr lvl="2">
              <a:buNone/>
              <a:defRPr sz="600"/>
            </a:lvl3pPr>
            <a:lvl4pPr lvl="3">
              <a:buNone/>
              <a:defRPr sz="600"/>
            </a:lvl4pPr>
            <a:lvl5pPr lvl="4">
              <a:buNone/>
              <a:defRPr sz="600"/>
            </a:lvl5pPr>
            <a:lvl6pPr lvl="5">
              <a:buNone/>
              <a:defRPr sz="600"/>
            </a:lvl6pPr>
            <a:lvl7pPr lvl="6">
              <a:buNone/>
              <a:defRPr sz="600"/>
            </a:lvl7pPr>
            <a:lvl8pPr lvl="7">
              <a:buNone/>
              <a:defRPr sz="600"/>
            </a:lvl8pPr>
            <a:lvl9pPr lvl="8">
              <a:buNone/>
              <a:defRPr sz="6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BE29F9"/>
            </a:gs>
            <a:gs pos="45000">
              <a:srgbClr val="7C15A7"/>
            </a:gs>
            <a:gs pos="100000">
              <a:srgbClr val="390054"/>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6379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800"/>
              <a:buFont typeface="Roboto"/>
              <a:buNone/>
              <a:defRPr sz="2800">
                <a:solidFill>
                  <a:srgbClr val="FFFFFF"/>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64663"/>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marL="914400" lvl="1"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marL="1371600" lvl="2"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marL="1828800" lvl="3"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marL="2286000" lvl="4"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marL="2743200" lvl="5"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marL="3200400" lvl="6"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marL="3657600" lvl="7" indent="-3175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marL="4114800" lvl="8" indent="-31750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a:endParaRPr/>
          </a:p>
        </p:txBody>
      </p:sp>
      <p:pic>
        <p:nvPicPr>
          <p:cNvPr id="8" name="Google Shape;8;p1"/>
          <p:cNvPicPr preferRelativeResize="0"/>
          <p:nvPr/>
        </p:nvPicPr>
        <p:blipFill>
          <a:blip r:embed="rId13">
            <a:alphaModFix/>
          </a:blip>
          <a:stretch>
            <a:fillRect/>
          </a:stretch>
        </p:blipFill>
        <p:spPr>
          <a:xfrm>
            <a:off x="184825" y="136603"/>
            <a:ext cx="1411251" cy="365625"/>
          </a:xfrm>
          <a:prstGeom prst="rect">
            <a:avLst/>
          </a:prstGeom>
          <a:noFill/>
          <a:ln>
            <a:noFill/>
          </a:ln>
        </p:spPr>
      </p:pic>
      <p:pic>
        <p:nvPicPr>
          <p:cNvPr id="9" name="Google Shape;9;p1"/>
          <p:cNvPicPr preferRelativeResize="0"/>
          <p:nvPr/>
        </p:nvPicPr>
        <p:blipFill>
          <a:blip r:embed="rId14">
            <a:alphaModFix/>
          </a:blip>
          <a:stretch>
            <a:fillRect/>
          </a:stretch>
        </p:blipFill>
        <p:spPr>
          <a:xfrm>
            <a:off x="184825" y="4842176"/>
            <a:ext cx="126875" cy="187749"/>
          </a:xfrm>
          <a:prstGeom prst="rect">
            <a:avLst/>
          </a:prstGeom>
          <a:noFill/>
          <a:ln>
            <a:noFill/>
          </a:ln>
        </p:spPr>
      </p:pic>
      <p:sp>
        <p:nvSpPr>
          <p:cNvPr id="10" name="Google Shape;10;p1"/>
          <p:cNvSpPr/>
          <p:nvPr/>
        </p:nvSpPr>
        <p:spPr>
          <a:xfrm flipH="1">
            <a:off x="-14095" y="-1501150"/>
            <a:ext cx="9172170" cy="1818126"/>
          </a:xfrm>
          <a:prstGeom prst="flowChartDocument">
            <a:avLst/>
          </a:prstGeom>
          <a:gradFill>
            <a:gsLst>
              <a:gs pos="0">
                <a:srgbClr val="E6E8EB"/>
              </a:gs>
              <a:gs pos="34000">
                <a:srgbClr val="F3F4F5"/>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rot="10800000">
            <a:off x="6580179" y="4809714"/>
            <a:ext cx="3823848" cy="1689336"/>
          </a:xfrm>
          <a:prstGeom prst="flowChartDocument">
            <a:avLst/>
          </a:prstGeom>
          <a:gradFill>
            <a:gsLst>
              <a:gs pos="0">
                <a:srgbClr val="F3F3FA"/>
              </a:gs>
              <a:gs pos="89000">
                <a:srgbClr val="F9F9FD"/>
              </a:gs>
              <a:gs pos="100000">
                <a:srgbClr val="FFFFFF"/>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sldNum" idx="12"/>
          </p:nvPr>
        </p:nvSpPr>
        <p:spPr>
          <a:xfrm>
            <a:off x="8516833" y="4809717"/>
            <a:ext cx="548700" cy="393600"/>
          </a:xfrm>
          <a:prstGeom prst="rect">
            <a:avLst/>
          </a:prstGeom>
          <a:noFill/>
          <a:ln>
            <a:noFill/>
          </a:ln>
        </p:spPr>
        <p:txBody>
          <a:bodyPr spcFirstLastPara="1" wrap="square" lIns="91425" tIns="91425" rIns="91425" bIns="91425" anchor="ctr" anchorCtr="0">
            <a:noAutofit/>
          </a:bodyPr>
          <a:lstStyle>
            <a:lvl1pPr lvl="0" algn="r">
              <a:buNone/>
              <a:defRPr sz="800">
                <a:solidFill>
                  <a:srgbClr val="BE29F9"/>
                </a:solidFill>
              </a:defRPr>
            </a:lvl1pPr>
            <a:lvl2pPr lvl="1" algn="r">
              <a:buNone/>
              <a:defRPr sz="800">
                <a:solidFill>
                  <a:srgbClr val="BE29F9"/>
                </a:solidFill>
              </a:defRPr>
            </a:lvl2pPr>
            <a:lvl3pPr lvl="2" algn="r">
              <a:buNone/>
              <a:defRPr sz="800">
                <a:solidFill>
                  <a:srgbClr val="BE29F9"/>
                </a:solidFill>
              </a:defRPr>
            </a:lvl3pPr>
            <a:lvl4pPr lvl="3" algn="r">
              <a:buNone/>
              <a:defRPr sz="800">
                <a:solidFill>
                  <a:srgbClr val="BE29F9"/>
                </a:solidFill>
              </a:defRPr>
            </a:lvl4pPr>
            <a:lvl5pPr lvl="4" algn="r">
              <a:buNone/>
              <a:defRPr sz="800">
                <a:solidFill>
                  <a:srgbClr val="BE29F9"/>
                </a:solidFill>
              </a:defRPr>
            </a:lvl5pPr>
            <a:lvl6pPr lvl="5" algn="r">
              <a:buNone/>
              <a:defRPr sz="800">
                <a:solidFill>
                  <a:srgbClr val="BE29F9"/>
                </a:solidFill>
              </a:defRPr>
            </a:lvl6pPr>
            <a:lvl7pPr lvl="6" algn="r">
              <a:buNone/>
              <a:defRPr sz="800">
                <a:solidFill>
                  <a:srgbClr val="BE29F9"/>
                </a:solidFill>
              </a:defRPr>
            </a:lvl7pPr>
            <a:lvl8pPr lvl="7" algn="r">
              <a:buNone/>
              <a:defRPr sz="800">
                <a:solidFill>
                  <a:srgbClr val="BE29F9"/>
                </a:solidFill>
              </a:defRPr>
            </a:lvl8pPr>
            <a:lvl9pPr lvl="8" algn="r">
              <a:buNone/>
              <a:defRPr sz="800">
                <a:solidFill>
                  <a:srgbClr val="BE29F9"/>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mj-lt"/>
              </a:rPr>
              <a:t>Testing Levels &amp; Types</a:t>
            </a:r>
            <a:endParaRPr dirty="0">
              <a:latin typeface="+mj-lt"/>
            </a:endParaRPr>
          </a:p>
        </p:txBody>
      </p:sp>
      <p:sp>
        <p:nvSpPr>
          <p:cNvPr id="2" name="TextBox 1">
            <a:extLst>
              <a:ext uri="{FF2B5EF4-FFF2-40B4-BE49-F238E27FC236}">
                <a16:creationId xmlns:a16="http://schemas.microsoft.com/office/drawing/2014/main" id="{426CF468-C956-6E46-AEB0-77684C2094DA}"/>
              </a:ext>
            </a:extLst>
          </p:cNvPr>
          <p:cNvSpPr txBox="1"/>
          <p:nvPr/>
        </p:nvSpPr>
        <p:spPr>
          <a:xfrm>
            <a:off x="606752" y="3537959"/>
            <a:ext cx="1845377" cy="738664"/>
          </a:xfrm>
          <a:prstGeom prst="rect">
            <a:avLst/>
          </a:prstGeom>
          <a:noFill/>
        </p:spPr>
        <p:txBody>
          <a:bodyPr wrap="none" rtlCol="0">
            <a:spAutoFit/>
          </a:bodyPr>
          <a:lstStyle/>
          <a:p>
            <a:r>
              <a:rPr lang="en-US" dirty="0">
                <a:solidFill>
                  <a:schemeClr val="bg1"/>
                </a:solidFill>
                <a:latin typeface="+mj-lt"/>
              </a:rPr>
              <a:t>Prepared by: </a:t>
            </a:r>
            <a:r>
              <a:rPr lang="en-US" dirty="0" err="1">
                <a:solidFill>
                  <a:schemeClr val="bg1"/>
                </a:solidFill>
                <a:latin typeface="+mj-lt"/>
              </a:rPr>
              <a:t>Mridula</a:t>
            </a:r>
            <a:endParaRPr lang="en-US" dirty="0">
              <a:solidFill>
                <a:schemeClr val="bg1"/>
              </a:solidFill>
              <a:latin typeface="+mj-lt"/>
            </a:endParaRPr>
          </a:p>
          <a:p>
            <a:endParaRPr lang="en-US" dirty="0">
              <a:solidFill>
                <a:schemeClr val="bg1"/>
              </a:solidFill>
              <a:latin typeface="+mj-lt"/>
            </a:endParaRPr>
          </a:p>
          <a:p>
            <a:r>
              <a:rPr lang="en-US" dirty="0">
                <a:solidFill>
                  <a:schemeClr val="bg1"/>
                </a:solidFill>
                <a:latin typeface="+mj-lt"/>
              </a:rPr>
              <a:t>Dated: 16-Jan-2020</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TextBox 1">
            <a:extLst>
              <a:ext uri="{FF2B5EF4-FFF2-40B4-BE49-F238E27FC236}">
                <a16:creationId xmlns:a16="http://schemas.microsoft.com/office/drawing/2014/main" id="{FC0ABB81-5EFE-7642-92AE-A8DFDD001B23}"/>
              </a:ext>
            </a:extLst>
          </p:cNvPr>
          <p:cNvSpPr txBox="1"/>
          <p:nvPr/>
        </p:nvSpPr>
        <p:spPr>
          <a:xfrm>
            <a:off x="1379912" y="681643"/>
            <a:ext cx="6500553" cy="523220"/>
          </a:xfrm>
          <a:prstGeom prst="rect">
            <a:avLst/>
          </a:prstGeom>
          <a:noFill/>
        </p:spPr>
        <p:txBody>
          <a:bodyPr wrap="square" rtlCol="0">
            <a:spAutoFit/>
          </a:bodyPr>
          <a:lstStyle/>
          <a:p>
            <a:pPr algn="ctr"/>
            <a:r>
              <a:rPr lang="en-US" sz="2800" dirty="0">
                <a:solidFill>
                  <a:schemeClr val="bg1"/>
                </a:solidFill>
                <a:latin typeface="+mj-lt"/>
              </a:rPr>
              <a:t>Integration Testing Approaches</a:t>
            </a:r>
          </a:p>
        </p:txBody>
      </p:sp>
      <p:sp>
        <p:nvSpPr>
          <p:cNvPr id="6" name="Google Shape;89;p15">
            <a:extLst>
              <a:ext uri="{FF2B5EF4-FFF2-40B4-BE49-F238E27FC236}">
                <a16:creationId xmlns:a16="http://schemas.microsoft.com/office/drawing/2014/main" id="{8BA182CC-A9CF-5448-812C-2B37F88A6F81}"/>
              </a:ext>
            </a:extLst>
          </p:cNvPr>
          <p:cNvSpPr txBox="1">
            <a:spLocks/>
          </p:cNvSpPr>
          <p:nvPr/>
        </p:nvSpPr>
        <p:spPr>
          <a:xfrm>
            <a:off x="166254" y="1308395"/>
            <a:ext cx="8728365" cy="3562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marL="285750" indent="-285750" algn="l">
              <a:buFont typeface="Arial" panose="020B0604020202020204" pitchFamily="34" charset="0"/>
              <a:buChar char="•"/>
            </a:pPr>
            <a:r>
              <a:rPr lang="en-IN" sz="1600" dirty="0">
                <a:latin typeface="+mj-lt"/>
              </a:rPr>
              <a:t>Big Bang Approach –</a:t>
            </a:r>
          </a:p>
          <a:p>
            <a:pPr algn="l"/>
            <a:r>
              <a:rPr lang="en-IN" sz="1600" i="1" dirty="0">
                <a:latin typeface="+mj-lt"/>
              </a:rPr>
              <a:t>Big Bang</a:t>
            </a:r>
            <a:r>
              <a:rPr lang="en-IN" sz="1600" dirty="0">
                <a:latin typeface="+mj-lt"/>
              </a:rPr>
              <a:t> is an approach to Integration Testing where all or most of the units are combined together and tested at one go. This approach is taken when the testing team receives the entire software in a bundle. So it tests only the interactions between the units.</a:t>
            </a:r>
          </a:p>
          <a:p>
            <a:pPr algn="l"/>
            <a:endParaRPr lang="en-IN" sz="1600" dirty="0">
              <a:latin typeface="+mj-lt"/>
            </a:endParaRPr>
          </a:p>
          <a:p>
            <a:pPr algn="l"/>
            <a:endParaRPr lang="en-IN" sz="1600" dirty="0">
              <a:latin typeface="+mj-lt"/>
            </a:endParaRPr>
          </a:p>
          <a:p>
            <a:pPr algn="l"/>
            <a:endParaRPr lang="en-IN" sz="1600" dirty="0">
              <a:latin typeface="+mj-lt"/>
            </a:endParaRPr>
          </a:p>
          <a:p>
            <a:pPr algn="l"/>
            <a:r>
              <a:rPr lang="en-IN" sz="1600" dirty="0">
                <a:latin typeface="+mj-lt"/>
              </a:rPr>
              <a:t> </a:t>
            </a:r>
          </a:p>
        </p:txBody>
      </p:sp>
      <p:pic>
        <p:nvPicPr>
          <p:cNvPr id="4" name="Picture 3">
            <a:extLst>
              <a:ext uri="{FF2B5EF4-FFF2-40B4-BE49-F238E27FC236}">
                <a16:creationId xmlns:a16="http://schemas.microsoft.com/office/drawing/2014/main" id="{CAEC94C6-66A8-504E-AB9C-943B84FF9289}"/>
              </a:ext>
            </a:extLst>
          </p:cNvPr>
          <p:cNvPicPr>
            <a:picLocks noChangeAspect="1"/>
          </p:cNvPicPr>
          <p:nvPr/>
        </p:nvPicPr>
        <p:blipFill>
          <a:blip r:embed="rId3"/>
          <a:stretch>
            <a:fillRect/>
          </a:stretch>
        </p:blipFill>
        <p:spPr>
          <a:xfrm>
            <a:off x="2727035" y="2561816"/>
            <a:ext cx="4187331" cy="2412973"/>
          </a:xfrm>
          <a:prstGeom prst="rect">
            <a:avLst/>
          </a:prstGeom>
        </p:spPr>
      </p:pic>
    </p:spTree>
    <p:extLst>
      <p:ext uri="{BB962C8B-B14F-4D97-AF65-F5344CB8AC3E}">
        <p14:creationId xmlns:p14="http://schemas.microsoft.com/office/powerpoint/2010/main" val="843095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linds(horizontal)">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river-"/>
          <p:cNvPicPr>
            <a:picLocks noChangeAspect="1"/>
          </p:cNvPicPr>
          <p:nvPr/>
        </p:nvPicPr>
        <p:blipFill>
          <a:blip r:embed="rId2"/>
          <a:stretch>
            <a:fillRect/>
          </a:stretch>
        </p:blipFill>
        <p:spPr>
          <a:xfrm>
            <a:off x="194945" y="697865"/>
            <a:ext cx="5619750" cy="3747770"/>
          </a:xfrm>
          <a:prstGeom prst="rect">
            <a:avLst/>
          </a:prstGeom>
          <a:effectLst/>
        </p:spPr>
      </p:pic>
      <p:sp>
        <p:nvSpPr>
          <p:cNvPr id="5" name="Title 4"/>
          <p:cNvSpPr>
            <a:spLocks noGrp="1"/>
          </p:cNvSpPr>
          <p:nvPr>
            <p:ph type="ctrTitle"/>
          </p:nvPr>
        </p:nvSpPr>
        <p:spPr>
          <a:xfrm>
            <a:off x="5814695" y="655320"/>
            <a:ext cx="3250565" cy="3645535"/>
          </a:xfrm>
        </p:spPr>
        <p:txBody>
          <a:bodyPr/>
          <a:lstStyle/>
          <a:p>
            <a:pPr>
              <a:lnSpc>
                <a:spcPct val="150000"/>
              </a:lnSpc>
            </a:pPr>
            <a:r>
              <a:rPr lang="en-US" altLang="en-US" dirty="0">
                <a:latin typeface="+mj-lt"/>
              </a:rPr>
              <a:t>Drivers </a:t>
            </a:r>
            <a:br>
              <a:rPr lang="en-US" altLang="en-US" dirty="0">
                <a:latin typeface="+mj-lt"/>
              </a:rPr>
            </a:br>
            <a:r>
              <a:rPr lang="en-US" altLang="en-US" dirty="0">
                <a:latin typeface="+mj-lt"/>
              </a:rPr>
              <a:t>&amp;</a:t>
            </a:r>
            <a:br>
              <a:rPr lang="en-US" altLang="en-US" dirty="0">
                <a:latin typeface="+mj-lt"/>
              </a:rPr>
            </a:br>
            <a:r>
              <a:rPr lang="en-US" altLang="en-US" dirty="0">
                <a:latin typeface="+mj-lt"/>
              </a:rPr>
              <a:t> Stubs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11</a:t>
            </a:fld>
            <a:endParaRPr lang="en-GB"/>
          </a:p>
        </p:txBody>
      </p:sp>
    </p:spTree>
    <p:extLst>
      <p:ext uri="{BB962C8B-B14F-4D97-AF65-F5344CB8AC3E}">
        <p14:creationId xmlns:p14="http://schemas.microsoft.com/office/powerpoint/2010/main" val="194830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02670"/>
            <a:ext cx="8520600" cy="520200"/>
          </a:xfrm>
        </p:spPr>
        <p:txBody>
          <a:bodyPr/>
          <a:lstStyle/>
          <a:p>
            <a:r>
              <a:rPr lang="en-US" altLang="en-US" dirty="0">
                <a:latin typeface="+mj-lt"/>
              </a:rPr>
              <a:t>Software Architecture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pic>
        <p:nvPicPr>
          <p:cNvPr id="7" name="Picture 6" descr="Evolution-of-Software-architecture"/>
          <p:cNvPicPr>
            <a:picLocks noChangeAspect="1"/>
          </p:cNvPicPr>
          <p:nvPr/>
        </p:nvPicPr>
        <p:blipFill>
          <a:blip r:embed="rId2"/>
          <a:srcRect l="4054" t="22224" r="2866" b="8464"/>
          <a:stretch>
            <a:fillRect/>
          </a:stretch>
        </p:blipFill>
        <p:spPr>
          <a:xfrm>
            <a:off x="163195" y="1116330"/>
            <a:ext cx="8817610" cy="3693160"/>
          </a:xfrm>
          <a:prstGeom prst="rect">
            <a:avLst/>
          </a:prstGeom>
        </p:spPr>
      </p:pic>
    </p:spTree>
    <p:extLst>
      <p:ext uri="{BB962C8B-B14F-4D97-AF65-F5344CB8AC3E}">
        <p14:creationId xmlns:p14="http://schemas.microsoft.com/office/powerpoint/2010/main" val="51740343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540" y="628466"/>
            <a:ext cx="8575040" cy="1471930"/>
          </a:xfrm>
        </p:spPr>
        <p:txBody>
          <a:bodyPr/>
          <a:lstStyle/>
          <a:p>
            <a:pPr algn="l"/>
            <a:r>
              <a:rPr lang="en-IN" sz="1800" b="1" dirty="0">
                <a:latin typeface="+mj-lt"/>
              </a:rPr>
              <a:t>Top Down Approach – </a:t>
            </a:r>
            <a:br>
              <a:rPr lang="en-IN" sz="1800" b="1" dirty="0">
                <a:latin typeface="+mj-lt"/>
              </a:rPr>
            </a:br>
            <a:r>
              <a:rPr lang="en-IN" sz="1600" dirty="0">
                <a:latin typeface="+mj-lt"/>
              </a:rPr>
              <a:t>Integration Testing where top-level units are tested first and lower level units are tested step by step after that. This is carried out using dummy modules known as Stubs if a module is not ready for integration testing.</a:t>
            </a:r>
            <a:br>
              <a:rPr lang="en-IN" sz="1600" dirty="0">
                <a:latin typeface="+mj-lt"/>
              </a:rPr>
            </a:br>
            <a:br>
              <a:rPr lang="en-IN" sz="1600" dirty="0">
                <a:latin typeface="+mj-lt"/>
              </a:rPr>
            </a:br>
            <a:endParaRPr lang="en-IN" sz="1600" dirty="0">
              <a:latin typeface="+mj-lt"/>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pic>
        <p:nvPicPr>
          <p:cNvPr id="5" name="Picture 4"/>
          <p:cNvPicPr>
            <a:picLocks noChangeAspect="1"/>
          </p:cNvPicPr>
          <p:nvPr/>
        </p:nvPicPr>
        <p:blipFill>
          <a:blip r:embed="rId2"/>
          <a:stretch>
            <a:fillRect/>
          </a:stretch>
        </p:blipFill>
        <p:spPr>
          <a:xfrm>
            <a:off x="5385891" y="1803356"/>
            <a:ext cx="3679340" cy="1974937"/>
          </a:xfrm>
          <a:prstGeom prst="rect">
            <a:avLst/>
          </a:prstGeom>
        </p:spPr>
      </p:pic>
      <p:sp>
        <p:nvSpPr>
          <p:cNvPr id="4" name="Text Box 3"/>
          <p:cNvSpPr txBox="1"/>
          <p:nvPr/>
        </p:nvSpPr>
        <p:spPr>
          <a:xfrm>
            <a:off x="383540" y="1659890"/>
            <a:ext cx="4973955" cy="953135"/>
          </a:xfrm>
          <a:prstGeom prst="rect">
            <a:avLst/>
          </a:prstGeom>
          <a:noFill/>
        </p:spPr>
        <p:txBody>
          <a:bodyPr wrap="none" rtlCol="0" anchor="t">
            <a:spAutoFit/>
          </a:bodyPr>
          <a:lstStyle/>
          <a:p>
            <a:r>
              <a:rPr lang="en-IN" b="1" dirty="0">
                <a:solidFill>
                  <a:schemeClr val="bg1"/>
                </a:solidFill>
                <a:latin typeface="+mj-lt"/>
                <a:sym typeface="+mn-ea"/>
              </a:rPr>
              <a:t>Testing Approach:</a:t>
            </a:r>
            <a:br>
              <a:rPr lang="en-IN" dirty="0">
                <a:solidFill>
                  <a:schemeClr val="bg1"/>
                </a:solidFill>
                <a:latin typeface="+mj-lt"/>
                <a:sym typeface="+mn-ea"/>
              </a:rPr>
            </a:br>
            <a:r>
              <a:rPr lang="en-IN" dirty="0">
                <a:solidFill>
                  <a:schemeClr val="bg1"/>
                </a:solidFill>
                <a:latin typeface="+mj-lt"/>
                <a:sym typeface="+mn-ea"/>
              </a:rPr>
              <a:t>The integration between the modules 1,2 and 3 </a:t>
            </a:r>
            <a:br>
              <a:rPr lang="en-IN" dirty="0">
                <a:solidFill>
                  <a:schemeClr val="bg1"/>
                </a:solidFill>
                <a:latin typeface="+mj-lt"/>
                <a:sym typeface="+mn-ea"/>
              </a:rPr>
            </a:br>
            <a:r>
              <a:rPr lang="en-IN" dirty="0">
                <a:solidFill>
                  <a:schemeClr val="bg1"/>
                </a:solidFill>
                <a:latin typeface="+mj-lt"/>
                <a:sym typeface="+mn-ea"/>
              </a:rPr>
              <a:t>Test the integration between the module 2 and stub 1,stub 2 </a:t>
            </a:r>
            <a:br>
              <a:rPr lang="en-IN" dirty="0">
                <a:solidFill>
                  <a:schemeClr val="bg1"/>
                </a:solidFill>
                <a:latin typeface="+mj-lt"/>
                <a:sym typeface="+mn-ea"/>
              </a:rPr>
            </a:br>
            <a:r>
              <a:rPr lang="en-IN" dirty="0">
                <a:solidFill>
                  <a:schemeClr val="bg1"/>
                </a:solidFill>
                <a:latin typeface="+mj-lt"/>
                <a:sym typeface="+mn-ea"/>
              </a:rPr>
              <a:t>Test the integration between the module 3 and stub 3,stub 4</a:t>
            </a:r>
          </a:p>
        </p:txBody>
      </p:sp>
    </p:spTree>
    <p:extLst>
      <p:ext uri="{BB962C8B-B14F-4D97-AF65-F5344CB8AC3E}">
        <p14:creationId xmlns:p14="http://schemas.microsoft.com/office/powerpoint/2010/main" val="1023430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pic>
        <p:nvPicPr>
          <p:cNvPr id="9" name="Picture 8"/>
          <p:cNvPicPr>
            <a:picLocks noChangeAspect="1"/>
          </p:cNvPicPr>
          <p:nvPr/>
        </p:nvPicPr>
        <p:blipFill>
          <a:blip r:embed="rId2"/>
          <a:stretch>
            <a:fillRect/>
          </a:stretch>
        </p:blipFill>
        <p:spPr>
          <a:xfrm>
            <a:off x="4779645" y="2016125"/>
            <a:ext cx="4285615" cy="2552700"/>
          </a:xfrm>
          <a:prstGeom prst="rect">
            <a:avLst/>
          </a:prstGeom>
        </p:spPr>
      </p:pic>
      <p:sp>
        <p:nvSpPr>
          <p:cNvPr id="6" name="Text Placeholder 5"/>
          <p:cNvSpPr>
            <a:spLocks noGrp="1"/>
          </p:cNvSpPr>
          <p:nvPr>
            <p:ph type="body" idx="1"/>
          </p:nvPr>
        </p:nvSpPr>
        <p:spPr>
          <a:xfrm>
            <a:off x="140970" y="570865"/>
            <a:ext cx="8568055" cy="1098550"/>
          </a:xfrm>
        </p:spPr>
        <p:txBody>
          <a:bodyPr/>
          <a:lstStyle/>
          <a:p>
            <a:pPr marL="114300" indent="0">
              <a:buNone/>
            </a:pPr>
            <a:r>
              <a:rPr lang="en-IN" sz="1800" b="1" dirty="0">
                <a:latin typeface="+mj-lt"/>
              </a:rPr>
              <a:t>Bottom Up Approach </a:t>
            </a:r>
          </a:p>
          <a:p>
            <a:pPr marL="114300" indent="0">
              <a:buNone/>
            </a:pPr>
            <a:r>
              <a:rPr lang="en-IN" sz="1600" i="1" dirty="0">
                <a:latin typeface="+mj-lt"/>
              </a:rPr>
              <a:t>Bottom Up</a:t>
            </a:r>
            <a:r>
              <a:rPr lang="en-IN" sz="1600" dirty="0">
                <a:latin typeface="+mj-lt"/>
              </a:rPr>
              <a:t> is an approach to Integration Testing where bottom level units are tested first and upper-level units step by step after that. Drivers are used as dummy modules.</a:t>
            </a:r>
            <a:endParaRPr lang="en-IN" sz="1400" dirty="0">
              <a:latin typeface="+mj-lt"/>
            </a:endParaRPr>
          </a:p>
          <a:p>
            <a:pPr marL="114300" indent="0">
              <a:buNone/>
            </a:pPr>
            <a:endParaRPr lang="en-IN" sz="1400" i="1" dirty="0">
              <a:latin typeface="+mj-lt"/>
            </a:endParaRPr>
          </a:p>
        </p:txBody>
      </p:sp>
      <p:sp>
        <p:nvSpPr>
          <p:cNvPr id="7" name="Text Box 6"/>
          <p:cNvSpPr txBox="1"/>
          <p:nvPr/>
        </p:nvSpPr>
        <p:spPr>
          <a:xfrm>
            <a:off x="382905" y="1702435"/>
            <a:ext cx="4448810" cy="1814830"/>
          </a:xfrm>
          <a:prstGeom prst="rect">
            <a:avLst/>
          </a:prstGeom>
          <a:noFill/>
        </p:spPr>
        <p:txBody>
          <a:bodyPr wrap="square" rtlCol="0" anchor="t">
            <a:spAutoFit/>
          </a:bodyPr>
          <a:lstStyle/>
          <a:p>
            <a:pPr marL="114300" indent="0">
              <a:buNone/>
            </a:pPr>
            <a:r>
              <a:rPr lang="en-IN" b="1" dirty="0">
                <a:solidFill>
                  <a:schemeClr val="bg1"/>
                </a:solidFill>
                <a:latin typeface="+mj-lt"/>
                <a:sym typeface="+mn-ea"/>
              </a:rPr>
              <a:t>Testing Approach:</a:t>
            </a:r>
            <a:br>
              <a:rPr lang="en-IN" b="1" dirty="0">
                <a:solidFill>
                  <a:schemeClr val="bg1"/>
                </a:solidFill>
                <a:latin typeface="+mj-lt"/>
                <a:sym typeface="+mn-ea"/>
              </a:rPr>
            </a:br>
            <a:r>
              <a:rPr lang="en-IN" dirty="0">
                <a:solidFill>
                  <a:srgbClr val="FFFFFF"/>
                </a:solidFill>
                <a:latin typeface="+mj-lt"/>
                <a:ea typeface="Roboto"/>
                <a:cs typeface="Roboto"/>
              </a:rPr>
              <a:t>Tes</a:t>
            </a:r>
            <a:r>
              <a:rPr lang="en-IN" dirty="0">
                <a:solidFill>
                  <a:srgbClr val="FFFFFF"/>
                </a:solidFill>
                <a:latin typeface="+mj-lt"/>
                <a:ea typeface="Roboto"/>
                <a:cs typeface="Roboto"/>
                <a:sym typeface="+mn-ea"/>
              </a:rPr>
              <a:t>t 4,5,6,7 individually using drivers. </a:t>
            </a:r>
            <a:endParaRPr lang="en-IN" dirty="0">
              <a:solidFill>
                <a:srgbClr val="FFFFFF"/>
              </a:solidFill>
              <a:latin typeface="+mj-lt"/>
              <a:ea typeface="Roboto"/>
              <a:cs typeface="Roboto"/>
            </a:endParaRPr>
          </a:p>
          <a:p>
            <a:pPr marL="114300" indent="0">
              <a:buNone/>
            </a:pPr>
            <a:r>
              <a:rPr lang="en-IN" dirty="0">
                <a:solidFill>
                  <a:srgbClr val="FFFFFF"/>
                </a:solidFill>
                <a:latin typeface="+mj-lt"/>
                <a:ea typeface="Roboto"/>
                <a:cs typeface="Roboto"/>
                <a:sym typeface="+mn-ea"/>
              </a:rPr>
              <a:t>Test 2 such that it calls 4 and 5 separately. If an error occurs we know that the problem is in one of the modules. </a:t>
            </a:r>
            <a:endParaRPr lang="en-IN" dirty="0">
              <a:solidFill>
                <a:srgbClr val="FFFFFF"/>
              </a:solidFill>
              <a:latin typeface="+mj-lt"/>
              <a:ea typeface="Roboto"/>
              <a:cs typeface="Roboto"/>
            </a:endParaRPr>
          </a:p>
          <a:p>
            <a:pPr marL="114300" indent="0">
              <a:buNone/>
            </a:pPr>
            <a:r>
              <a:rPr lang="en-IN" dirty="0">
                <a:solidFill>
                  <a:srgbClr val="FFFFFF"/>
                </a:solidFill>
                <a:latin typeface="+mj-lt"/>
                <a:ea typeface="Roboto"/>
                <a:cs typeface="Roboto"/>
                <a:sym typeface="+mn-ea"/>
              </a:rPr>
              <a:t>Test 1 such that it calls 3 and If an error occurs we know that the problem is in 3 or in the interface between 1 and 3</a:t>
            </a:r>
            <a:endParaRPr lang="en-IN" dirty="0">
              <a:solidFill>
                <a:srgbClr val="FFFFFF"/>
              </a:solidFill>
              <a:latin typeface="+mj-lt"/>
              <a:ea typeface="Roboto"/>
              <a:cs typeface="Roboto"/>
            </a:endParaRPr>
          </a:p>
        </p:txBody>
      </p:sp>
    </p:spTree>
    <p:extLst>
      <p:ext uri="{BB962C8B-B14F-4D97-AF65-F5344CB8AC3E}">
        <p14:creationId xmlns:p14="http://schemas.microsoft.com/office/powerpoint/2010/main" val="4479287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ox(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ox(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6" grpId="1" build="p"/>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988050" y="724535"/>
            <a:ext cx="3218180" cy="1414780"/>
          </a:xfrm>
        </p:spPr>
        <p:txBody>
          <a:bodyPr/>
          <a:lstStyle/>
          <a:p>
            <a:r>
              <a:rPr lang="en-US" altLang="en-US" dirty="0">
                <a:latin typeface="+mj-lt"/>
              </a:rPr>
              <a:t>Drivers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15</a:t>
            </a:fld>
            <a:endParaRPr lang="en-GB"/>
          </a:p>
        </p:txBody>
      </p:sp>
      <p:pic>
        <p:nvPicPr>
          <p:cNvPr id="10" name="Picture 9" descr="Driver-"/>
          <p:cNvPicPr>
            <a:picLocks noChangeAspect="1"/>
          </p:cNvPicPr>
          <p:nvPr/>
        </p:nvPicPr>
        <p:blipFill>
          <a:blip r:embed="rId2"/>
          <a:stretch>
            <a:fillRect/>
          </a:stretch>
        </p:blipFill>
        <p:spPr>
          <a:xfrm>
            <a:off x="154940" y="613410"/>
            <a:ext cx="6113145" cy="4076700"/>
          </a:xfrm>
          <a:prstGeom prst="rect">
            <a:avLst/>
          </a:prstGeom>
          <a:effectLst/>
        </p:spPr>
      </p:pic>
    </p:spTree>
    <p:extLst>
      <p:ext uri="{BB962C8B-B14F-4D97-AF65-F5344CB8AC3E}">
        <p14:creationId xmlns:p14="http://schemas.microsoft.com/office/powerpoint/2010/main" val="127111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Drivers</a:t>
            </a:r>
          </a:p>
        </p:txBody>
      </p:sp>
      <p:sp>
        <p:nvSpPr>
          <p:cNvPr id="3" name="Text Placeholder 2"/>
          <p:cNvSpPr>
            <a:spLocks noGrp="1"/>
          </p:cNvSpPr>
          <p:nvPr>
            <p:ph type="body" idx="1"/>
          </p:nvPr>
        </p:nvSpPr>
        <p:spPr>
          <a:xfrm>
            <a:off x="311785" y="1264920"/>
            <a:ext cx="4423410" cy="3655695"/>
          </a:xfrm>
        </p:spPr>
        <p:txBody>
          <a:bodyPr/>
          <a:lstStyle/>
          <a:p>
            <a:pPr>
              <a:buFont typeface="东文宋体" charset="0"/>
              <a:buChar char="√"/>
            </a:pPr>
            <a:r>
              <a:rPr lang="en-US" altLang="en-US" dirty="0">
                <a:latin typeface="+mj-lt"/>
              </a:rPr>
              <a:t>Used in top bottom up approach</a:t>
            </a:r>
          </a:p>
          <a:p>
            <a:pPr>
              <a:buFont typeface="东文宋体" charset="0"/>
              <a:buChar char="√"/>
            </a:pPr>
            <a:r>
              <a:rPr lang="en-US" altLang="en-US" dirty="0">
                <a:latin typeface="+mj-lt"/>
              </a:rPr>
              <a:t>Emulates a calling function</a:t>
            </a:r>
          </a:p>
          <a:p>
            <a:pPr>
              <a:buFont typeface="东文宋体" charset="0"/>
              <a:buChar char="√"/>
            </a:pPr>
            <a:r>
              <a:rPr lang="en-US" altLang="en-US" dirty="0">
                <a:latin typeface="+mj-lt"/>
              </a:rPr>
              <a:t>Drivers invoke modules under testing</a:t>
            </a:r>
          </a:p>
          <a:p>
            <a:pPr>
              <a:buFont typeface="东文宋体" charset="0"/>
              <a:buChar char="√"/>
            </a:pPr>
            <a:r>
              <a:rPr lang="en-US" altLang="en-US" dirty="0">
                <a:latin typeface="+mj-lt"/>
              </a:rPr>
              <a:t>Created for testing of modules at lower level </a:t>
            </a:r>
          </a:p>
          <a:p>
            <a:pPr>
              <a:buFont typeface="东文宋体" charset="0"/>
              <a:buChar char="√"/>
            </a:pPr>
            <a:r>
              <a:rPr lang="en-US" altLang="en-US" dirty="0">
                <a:latin typeface="+mj-lt"/>
              </a:rPr>
              <a:t>Examples:</a:t>
            </a:r>
          </a:p>
          <a:p>
            <a:pPr lvl="1">
              <a:buFont typeface="Arial" panose="020B0604020202020204" pitchFamily="34" charset="0"/>
              <a:buChar char="•"/>
            </a:pPr>
            <a:r>
              <a:rPr lang="en-US" altLang="en-US" dirty="0">
                <a:latin typeface="+mj-lt"/>
              </a:rPr>
              <a:t>Simple Code snippets that invokes component</a:t>
            </a:r>
          </a:p>
          <a:p>
            <a:pPr lvl="1">
              <a:buFont typeface="Arial" panose="020B0604020202020204" pitchFamily="34" charset="0"/>
              <a:buChar char="•"/>
            </a:pPr>
            <a:r>
              <a:rPr lang="en-US" altLang="en-US" dirty="0">
                <a:latin typeface="+mj-lt"/>
              </a:rPr>
              <a:t>SoapUI, Fiddler for APIs testing</a:t>
            </a:r>
          </a:p>
          <a:p>
            <a:pPr lvl="1">
              <a:buFont typeface="Arial" panose="020B0604020202020204" pitchFamily="34" charset="0"/>
              <a:buChar char="•"/>
            </a:pPr>
            <a:endParaRPr lang="en-US" altLang="en-US" dirty="0">
              <a:latin typeface="+mj-lt"/>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16</a:t>
            </a:fld>
            <a:endParaRPr lang="en-GB"/>
          </a:p>
        </p:txBody>
      </p:sp>
      <p:pic>
        <p:nvPicPr>
          <p:cNvPr id="6" name="Picture 5"/>
          <p:cNvPicPr>
            <a:picLocks noChangeAspect="1"/>
          </p:cNvPicPr>
          <p:nvPr/>
        </p:nvPicPr>
        <p:blipFill>
          <a:blip r:embed="rId2"/>
          <a:stretch>
            <a:fillRect/>
          </a:stretch>
        </p:blipFill>
        <p:spPr>
          <a:xfrm>
            <a:off x="4361815" y="1264920"/>
            <a:ext cx="4344670" cy="3785235"/>
          </a:xfrm>
          <a:prstGeom prst="rect">
            <a:avLst/>
          </a:prstGeom>
        </p:spPr>
      </p:pic>
    </p:spTree>
    <p:extLst>
      <p:ext uri="{BB962C8B-B14F-4D97-AF65-F5344CB8AC3E}">
        <p14:creationId xmlns:p14="http://schemas.microsoft.com/office/powerpoint/2010/main" val="196603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384925" y="984250"/>
            <a:ext cx="2447290" cy="1812925"/>
          </a:xfrm>
        </p:spPr>
        <p:txBody>
          <a:bodyPr/>
          <a:lstStyle/>
          <a:p>
            <a:r>
              <a:rPr lang="en-US" altLang="en-US" dirty="0">
                <a:latin typeface="+mj-lt"/>
              </a:rPr>
              <a:t>Stubs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17</a:t>
            </a:fld>
            <a:endParaRPr lang="en-GB"/>
          </a:p>
        </p:txBody>
      </p:sp>
      <p:pic>
        <p:nvPicPr>
          <p:cNvPr id="7" name="Picture 6"/>
          <p:cNvPicPr>
            <a:picLocks noChangeAspect="1"/>
          </p:cNvPicPr>
          <p:nvPr/>
        </p:nvPicPr>
        <p:blipFill>
          <a:blip r:embed="rId2"/>
          <a:srcRect l="2154" t="15124" r="11624" b="20545"/>
          <a:stretch>
            <a:fillRect/>
          </a:stretch>
        </p:blipFill>
        <p:spPr>
          <a:xfrm>
            <a:off x="280670" y="984250"/>
            <a:ext cx="6338570" cy="3547110"/>
          </a:xfrm>
          <a:prstGeom prst="rect">
            <a:avLst/>
          </a:prstGeom>
        </p:spPr>
      </p:pic>
    </p:spTree>
    <p:extLst>
      <p:ext uri="{BB962C8B-B14F-4D97-AF65-F5344CB8AC3E}">
        <p14:creationId xmlns:p14="http://schemas.microsoft.com/office/powerpoint/2010/main" val="1177038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Stubs</a:t>
            </a:r>
          </a:p>
        </p:txBody>
      </p:sp>
      <p:sp>
        <p:nvSpPr>
          <p:cNvPr id="3" name="Text Placeholder 2"/>
          <p:cNvSpPr>
            <a:spLocks noGrp="1"/>
          </p:cNvSpPr>
          <p:nvPr>
            <p:ph type="body" idx="1"/>
          </p:nvPr>
        </p:nvSpPr>
        <p:spPr>
          <a:xfrm>
            <a:off x="311785" y="1264920"/>
            <a:ext cx="4770120" cy="3544570"/>
          </a:xfrm>
        </p:spPr>
        <p:txBody>
          <a:bodyPr/>
          <a:lstStyle/>
          <a:p>
            <a:pPr>
              <a:buSzPct val="130000"/>
              <a:buFont typeface="东文宋体" charset="0"/>
              <a:buChar char="√"/>
            </a:pPr>
            <a:r>
              <a:rPr lang="en-US" altLang="en-US" dirty="0">
                <a:latin typeface="+mj-lt"/>
              </a:rPr>
              <a:t>Used in top do</a:t>
            </a:r>
            <a:r>
              <a:rPr lang="en-IN" dirty="0">
                <a:latin typeface="+mj-lt"/>
                <a:sym typeface="+mn-ea"/>
              </a:rPr>
              <a:t>w</a:t>
            </a:r>
            <a:r>
              <a:rPr lang="en-US" altLang="en-IN" dirty="0">
                <a:latin typeface="+mj-lt"/>
                <a:sym typeface="+mn-ea"/>
              </a:rPr>
              <a:t>n approach</a:t>
            </a:r>
          </a:p>
          <a:p>
            <a:pPr>
              <a:buSzPct val="130000"/>
              <a:buFont typeface="东文宋体" charset="0"/>
              <a:buChar char="√"/>
            </a:pPr>
            <a:r>
              <a:rPr lang="en-US" altLang="en-IN" dirty="0">
                <a:latin typeface="+mj-lt"/>
                <a:sym typeface="+mn-ea"/>
              </a:rPr>
              <a:t>Emulates the called function</a:t>
            </a:r>
          </a:p>
          <a:p>
            <a:pPr>
              <a:buSzPct val="130000"/>
              <a:buFont typeface="东文宋体" charset="0"/>
              <a:buChar char="√"/>
            </a:pPr>
            <a:r>
              <a:rPr lang="en-US" altLang="en-IN" dirty="0">
                <a:latin typeface="+mj-lt"/>
                <a:sym typeface="+mn-ea"/>
              </a:rPr>
              <a:t>Stubs stimulates the activity of missing and not developed modules</a:t>
            </a:r>
          </a:p>
          <a:p>
            <a:pPr>
              <a:buSzPct val="130000"/>
              <a:buFont typeface="东文宋体" charset="0"/>
              <a:buChar char="√"/>
            </a:pPr>
            <a:r>
              <a:rPr lang="en-US" altLang="en-IN" dirty="0">
                <a:latin typeface="+mj-lt"/>
                <a:sym typeface="+mn-ea"/>
              </a:rPr>
              <a:t>Created when high level modules are tested but lower level modules are not developed/available</a:t>
            </a:r>
          </a:p>
          <a:p>
            <a:pPr lvl="0">
              <a:buSzPct val="130000"/>
              <a:buFont typeface="东文宋体" charset="0"/>
              <a:buChar char="√"/>
            </a:pPr>
            <a:r>
              <a:rPr lang="" altLang="en-US" dirty="0">
                <a:latin typeface="+mj-lt"/>
                <a:sym typeface="+mn-ea"/>
              </a:rPr>
              <a:t>Examples:</a:t>
            </a:r>
          </a:p>
          <a:p>
            <a:pPr lvl="1">
              <a:buSzPct val="130000"/>
              <a:buFont typeface="Arial" panose="020B0604020202020204" pitchFamily="34" charset="0"/>
              <a:buChar char="•"/>
            </a:pPr>
            <a:r>
              <a:rPr lang="" altLang="en-US" dirty="0">
                <a:latin typeface="+mj-lt"/>
                <a:sym typeface="+mn-ea"/>
              </a:rPr>
              <a:t>Service Mocking</a:t>
            </a:r>
          </a:p>
          <a:p>
            <a:pPr lvl="1">
              <a:buSzPct val="130000"/>
              <a:buFont typeface="Arial" panose="020B0604020202020204" pitchFamily="34" charset="0"/>
              <a:buChar char="•"/>
            </a:pPr>
            <a:r>
              <a:rPr lang="" altLang="en-US" dirty="0">
                <a:latin typeface="+mj-lt"/>
                <a:sym typeface="+mn-ea"/>
              </a:rPr>
              <a:t>Dummy functions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18</a:t>
            </a:fld>
            <a:endParaRPr lang="en-GB"/>
          </a:p>
        </p:txBody>
      </p:sp>
      <p:pic>
        <p:nvPicPr>
          <p:cNvPr id="6" name="Picture 5"/>
          <p:cNvPicPr>
            <a:picLocks noChangeAspect="1"/>
          </p:cNvPicPr>
          <p:nvPr/>
        </p:nvPicPr>
        <p:blipFill>
          <a:blip r:embed="rId2"/>
          <a:srcRect l="-1205" t="10242"/>
          <a:stretch>
            <a:fillRect/>
          </a:stretch>
        </p:blipFill>
        <p:spPr>
          <a:xfrm>
            <a:off x="4899660" y="1202690"/>
            <a:ext cx="4120515" cy="3780155"/>
          </a:xfrm>
          <a:prstGeom prst="rect">
            <a:avLst/>
          </a:prstGeom>
        </p:spPr>
      </p:pic>
    </p:spTree>
    <p:extLst>
      <p:ext uri="{BB962C8B-B14F-4D97-AF65-F5344CB8AC3E}">
        <p14:creationId xmlns:p14="http://schemas.microsoft.com/office/powerpoint/2010/main" val="4205804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18B7CA-2F27-6F4D-B0AE-A7AE62421D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3" name="Screen Recording 2020-01-16 at 11.59.37 PM.mov" descr="Screen Recording 2020-01-16 at 11.59.37 PM.mov">
            <a:hlinkClick r:id="" action="ppaction://media"/>
            <a:extLst>
              <a:ext uri="{FF2B5EF4-FFF2-40B4-BE49-F238E27FC236}">
                <a16:creationId xmlns:a16="http://schemas.microsoft.com/office/drawing/2014/main" id="{904083CF-201C-C748-BC52-C7590AF95A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0239" y="1126480"/>
            <a:ext cx="5757634" cy="3683237"/>
          </a:xfrm>
          <a:prstGeom prst="rect">
            <a:avLst/>
          </a:prstGeom>
        </p:spPr>
      </p:pic>
      <p:sp>
        <p:nvSpPr>
          <p:cNvPr id="4" name="TextBox 3">
            <a:extLst>
              <a:ext uri="{FF2B5EF4-FFF2-40B4-BE49-F238E27FC236}">
                <a16:creationId xmlns:a16="http://schemas.microsoft.com/office/drawing/2014/main" id="{F16F8735-04B0-7A42-AA2E-395068312046}"/>
              </a:ext>
            </a:extLst>
          </p:cNvPr>
          <p:cNvSpPr txBox="1"/>
          <p:nvPr/>
        </p:nvSpPr>
        <p:spPr>
          <a:xfrm>
            <a:off x="2358894" y="581114"/>
            <a:ext cx="4426212" cy="523220"/>
          </a:xfrm>
          <a:prstGeom prst="rect">
            <a:avLst/>
          </a:prstGeom>
          <a:noFill/>
        </p:spPr>
        <p:txBody>
          <a:bodyPr wrap="none" rtlCol="0">
            <a:spAutoFit/>
          </a:bodyPr>
          <a:lstStyle/>
          <a:p>
            <a:r>
              <a:rPr lang="en-US" sz="2800" dirty="0">
                <a:solidFill>
                  <a:schemeClr val="bg1"/>
                </a:solidFill>
                <a:latin typeface="+mj-lt"/>
              </a:rPr>
              <a:t>Why Integration Testing ?</a:t>
            </a:r>
          </a:p>
        </p:txBody>
      </p:sp>
    </p:spTree>
    <p:extLst>
      <p:ext uri="{BB962C8B-B14F-4D97-AF65-F5344CB8AC3E}">
        <p14:creationId xmlns:p14="http://schemas.microsoft.com/office/powerpoint/2010/main" val="37659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C8979-15BD-DD4C-B4B7-BC32CA5313F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8" name="Picture 7">
            <a:extLst>
              <a:ext uri="{FF2B5EF4-FFF2-40B4-BE49-F238E27FC236}">
                <a16:creationId xmlns:a16="http://schemas.microsoft.com/office/drawing/2014/main" id="{39375797-3DDE-904F-8441-31ADE7597979}"/>
              </a:ext>
            </a:extLst>
          </p:cNvPr>
          <p:cNvPicPr>
            <a:picLocks noChangeAspect="1"/>
          </p:cNvPicPr>
          <p:nvPr/>
        </p:nvPicPr>
        <p:blipFill>
          <a:blip r:embed="rId2"/>
          <a:stretch>
            <a:fillRect/>
          </a:stretch>
        </p:blipFill>
        <p:spPr>
          <a:xfrm>
            <a:off x="1572426" y="860395"/>
            <a:ext cx="5630076" cy="2643380"/>
          </a:xfrm>
          <a:prstGeom prst="rect">
            <a:avLst/>
          </a:prstGeom>
        </p:spPr>
      </p:pic>
    </p:spTree>
    <p:extLst>
      <p:ext uri="{BB962C8B-B14F-4D97-AF65-F5344CB8AC3E}">
        <p14:creationId xmlns:p14="http://schemas.microsoft.com/office/powerpoint/2010/main" val="1704999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7D30-3215-4141-9720-0ADFC18959BF}"/>
              </a:ext>
            </a:extLst>
          </p:cNvPr>
          <p:cNvSpPr>
            <a:spLocks noGrp="1"/>
          </p:cNvSpPr>
          <p:nvPr>
            <p:ph type="title"/>
          </p:nvPr>
        </p:nvSpPr>
        <p:spPr/>
        <p:txBody>
          <a:bodyPr/>
          <a:lstStyle/>
          <a:p>
            <a:r>
              <a:rPr lang="en-US" dirty="0">
                <a:solidFill>
                  <a:schemeClr val="bg1"/>
                </a:solidFill>
              </a:rPr>
              <a:t>Why Integration Testing ?</a:t>
            </a:r>
          </a:p>
        </p:txBody>
      </p:sp>
      <p:sp>
        <p:nvSpPr>
          <p:cNvPr id="3" name="Text Placeholder 2">
            <a:extLst>
              <a:ext uri="{FF2B5EF4-FFF2-40B4-BE49-F238E27FC236}">
                <a16:creationId xmlns:a16="http://schemas.microsoft.com/office/drawing/2014/main" id="{0FE95A43-6EA9-344A-93A0-C57375DBA840}"/>
              </a:ext>
            </a:extLst>
          </p:cNvPr>
          <p:cNvSpPr>
            <a:spLocks noGrp="1"/>
          </p:cNvSpPr>
          <p:nvPr>
            <p:ph type="body" idx="1"/>
          </p:nvPr>
        </p:nvSpPr>
        <p:spPr/>
        <p:txBody>
          <a:bodyPr/>
          <a:lstStyle/>
          <a:p>
            <a:r>
              <a:rPr lang="en-IN" sz="1400" dirty="0">
                <a:latin typeface="+mj-lt"/>
              </a:rPr>
              <a:t>The application is tested in order to verify that it meets the standards set by the client </a:t>
            </a:r>
          </a:p>
          <a:p>
            <a:pPr marL="114300" indent="0">
              <a:buNone/>
            </a:pPr>
            <a:endParaRPr lang="en-IN" sz="1400" dirty="0">
              <a:latin typeface="+mj-lt"/>
            </a:endParaRPr>
          </a:p>
          <a:p>
            <a:pPr fontAlgn="base"/>
            <a:r>
              <a:rPr lang="en-IN" sz="1400" dirty="0">
                <a:latin typeface="+mj-lt"/>
              </a:rPr>
              <a:t>Preventing defects from escaping to higher test levels.</a:t>
            </a:r>
          </a:p>
          <a:p>
            <a:pPr marL="114300" indent="0" fontAlgn="base">
              <a:buNone/>
            </a:pPr>
            <a:endParaRPr lang="en-IN" sz="1400" dirty="0">
              <a:latin typeface="+mj-lt"/>
            </a:endParaRPr>
          </a:p>
          <a:p>
            <a:r>
              <a:rPr lang="en-IN" sz="1400" dirty="0">
                <a:latin typeface="+mj-lt"/>
              </a:rPr>
              <a:t>Building confidence in the quality of the system.</a:t>
            </a:r>
          </a:p>
          <a:p>
            <a:pPr marL="114300" indent="0">
              <a:buNone/>
            </a:pPr>
            <a:endParaRPr lang="en-IN" sz="1400" dirty="0">
              <a:latin typeface="+mj-lt"/>
            </a:endParaRPr>
          </a:p>
          <a:p>
            <a:r>
              <a:rPr lang="en-IN" sz="1400" dirty="0">
                <a:latin typeface="+mj-lt"/>
              </a:rPr>
              <a:t>Code Coverage is higher and easy to track.</a:t>
            </a:r>
            <a:br>
              <a:rPr lang="en-IN" sz="1400" dirty="0">
                <a:latin typeface="+mj-lt"/>
              </a:rPr>
            </a:br>
            <a:endParaRPr lang="en-US" sz="1400" dirty="0">
              <a:latin typeface="+mj-lt"/>
            </a:endParaRPr>
          </a:p>
        </p:txBody>
      </p:sp>
      <p:sp>
        <p:nvSpPr>
          <p:cNvPr id="4" name="Slide Number Placeholder 3">
            <a:extLst>
              <a:ext uri="{FF2B5EF4-FFF2-40B4-BE49-F238E27FC236}">
                <a16:creationId xmlns:a16="http://schemas.microsoft.com/office/drawing/2014/main" id="{5070B79D-37D3-0D48-B9C6-1FD9F26E9C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id="{C3E29BE3-50D2-D744-A3B9-221EA44CFED1}"/>
              </a:ext>
            </a:extLst>
          </p:cNvPr>
          <p:cNvPicPr>
            <a:picLocks noChangeAspect="1"/>
          </p:cNvPicPr>
          <p:nvPr/>
        </p:nvPicPr>
        <p:blipFill>
          <a:blip r:embed="rId2"/>
          <a:stretch>
            <a:fillRect/>
          </a:stretch>
        </p:blipFill>
        <p:spPr>
          <a:xfrm>
            <a:off x="4935893" y="2277671"/>
            <a:ext cx="4029995" cy="2532046"/>
          </a:xfrm>
          <a:prstGeom prst="rect">
            <a:avLst/>
          </a:prstGeom>
        </p:spPr>
      </p:pic>
    </p:spTree>
    <p:extLst>
      <p:ext uri="{BB962C8B-B14F-4D97-AF65-F5344CB8AC3E}">
        <p14:creationId xmlns:p14="http://schemas.microsoft.com/office/powerpoint/2010/main" val="179060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mj-lt"/>
              </a:rPr>
              <a:t>System Testing</a:t>
            </a:r>
            <a:endParaRPr dirty="0">
              <a:latin typeface="+mj-lt"/>
            </a:endParaRPr>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9" name="Google Shape;89;p15">
            <a:extLst>
              <a:ext uri="{FF2B5EF4-FFF2-40B4-BE49-F238E27FC236}">
                <a16:creationId xmlns:a16="http://schemas.microsoft.com/office/drawing/2014/main" id="{8AB3476B-68E3-984E-AD3D-50BF36ECAF19}"/>
              </a:ext>
            </a:extLst>
          </p:cNvPr>
          <p:cNvSpPr txBox="1">
            <a:spLocks/>
          </p:cNvSpPr>
          <p:nvPr/>
        </p:nvSpPr>
        <p:spPr>
          <a:xfrm>
            <a:off x="166254" y="1308395"/>
            <a:ext cx="8728365" cy="3562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marL="285750" indent="-285750" algn="l">
              <a:buFont typeface="Arial" panose="020B0604020202020204" pitchFamily="34" charset="0"/>
              <a:buChar char="•"/>
            </a:pPr>
            <a:r>
              <a:rPr lang="en-IN" sz="1400" dirty="0">
                <a:latin typeface="+mj-lt"/>
              </a:rPr>
              <a:t>System testing is the first level in which the complete application </a:t>
            </a:r>
            <a:r>
              <a:rPr lang="en-IN" sz="1400" b="1" dirty="0">
                <a:latin typeface="+mj-lt"/>
              </a:rPr>
              <a:t>is tested as a whole</a:t>
            </a:r>
            <a:r>
              <a:rPr lang="en-IN" sz="1400" dirty="0">
                <a:latin typeface="+mj-lt"/>
              </a:rPr>
              <a:t>. </a:t>
            </a:r>
          </a:p>
          <a:p>
            <a:pPr algn="l"/>
            <a:endParaRPr lang="en-IN" sz="1400" dirty="0">
              <a:latin typeface="+mj-lt"/>
            </a:endParaRPr>
          </a:p>
          <a:p>
            <a:pPr marL="285750" indent="-285750" algn="l">
              <a:buFont typeface="Arial" panose="020B0604020202020204" pitchFamily="34" charset="0"/>
              <a:buChar char="•"/>
            </a:pPr>
            <a:r>
              <a:rPr lang="en-IN" sz="1400" dirty="0">
                <a:latin typeface="+mj-lt"/>
              </a:rPr>
              <a:t>The goal at this level is to evaluate whether the system has complied with all of the outlined requirements and to see that it meets Quality Standards. </a:t>
            </a:r>
          </a:p>
          <a:p>
            <a:pPr marL="285750" indent="-285750" algn="l">
              <a:buFont typeface="Arial" panose="020B0604020202020204" pitchFamily="34" charset="0"/>
              <a:buChar char="•"/>
            </a:pPr>
            <a:endParaRPr lang="en-IN" sz="1400" dirty="0">
              <a:latin typeface="+mj-lt"/>
            </a:endParaRPr>
          </a:p>
          <a:p>
            <a:pPr marL="285750" indent="-285750" algn="l">
              <a:buFont typeface="Arial" panose="020B0604020202020204" pitchFamily="34" charset="0"/>
              <a:buChar char="•"/>
            </a:pPr>
            <a:r>
              <a:rPr lang="en-IN" sz="1400" dirty="0">
                <a:latin typeface="+mj-lt"/>
              </a:rPr>
              <a:t>System testing is undertaken by </a:t>
            </a:r>
            <a:r>
              <a:rPr lang="en-IN" sz="1400" b="1" dirty="0">
                <a:latin typeface="+mj-lt"/>
              </a:rPr>
              <a:t>independent testers</a:t>
            </a:r>
            <a:r>
              <a:rPr lang="en-IN" sz="1400" dirty="0">
                <a:latin typeface="+mj-lt"/>
              </a:rPr>
              <a:t> who haven’t played a role in developing the program. </a:t>
            </a:r>
          </a:p>
          <a:p>
            <a:pPr marL="285750" indent="-285750" algn="l">
              <a:buFont typeface="Arial" panose="020B0604020202020204" pitchFamily="34" charset="0"/>
              <a:buChar char="•"/>
            </a:pPr>
            <a:endParaRPr lang="en-IN" sz="1400" dirty="0">
              <a:latin typeface="+mj-lt"/>
            </a:endParaRPr>
          </a:p>
          <a:p>
            <a:pPr marL="285750" indent="-285750" algn="l">
              <a:buFont typeface="Arial" panose="020B0604020202020204" pitchFamily="34" charset="0"/>
              <a:buChar char="•"/>
            </a:pPr>
            <a:r>
              <a:rPr lang="en-IN" sz="1400" dirty="0">
                <a:latin typeface="+mj-lt"/>
              </a:rPr>
              <a:t>This testing is performed in an environment that closely mirrors production. </a:t>
            </a:r>
          </a:p>
        </p:txBody>
      </p:sp>
    </p:spTree>
    <p:extLst>
      <p:ext uri="{BB962C8B-B14F-4D97-AF65-F5344CB8AC3E}">
        <p14:creationId xmlns:p14="http://schemas.microsoft.com/office/powerpoint/2010/main" val="4245519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blinds(horizontal)">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blinds(horizontal)">
                                      <p:cBhvr>
                                        <p:cTn id="22"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59640-0E58-7045-969F-ECC7F2373A69}"/>
              </a:ext>
            </a:extLst>
          </p:cNvPr>
          <p:cNvSpPr>
            <a:spLocks noGrp="1"/>
          </p:cNvSpPr>
          <p:nvPr>
            <p:ph type="title"/>
          </p:nvPr>
        </p:nvSpPr>
        <p:spPr/>
        <p:txBody>
          <a:bodyPr/>
          <a:lstStyle/>
          <a:p>
            <a:r>
              <a:rPr lang="en-IN" dirty="0"/>
              <a:t>System Testing Process</a:t>
            </a:r>
            <a:endParaRPr lang="en-US" dirty="0"/>
          </a:p>
        </p:txBody>
      </p:sp>
      <p:sp>
        <p:nvSpPr>
          <p:cNvPr id="3" name="Text Placeholder 2">
            <a:extLst>
              <a:ext uri="{FF2B5EF4-FFF2-40B4-BE49-F238E27FC236}">
                <a16:creationId xmlns:a16="http://schemas.microsoft.com/office/drawing/2014/main" id="{AB02E6FB-41D7-8041-8263-8E0D161A7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4F40A-AB7E-904C-9EF9-1E92E1F62C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7" name="Alternative Process 6">
            <a:extLst>
              <a:ext uri="{FF2B5EF4-FFF2-40B4-BE49-F238E27FC236}">
                <a16:creationId xmlns:a16="http://schemas.microsoft.com/office/drawing/2014/main" id="{65500245-7CD2-D948-8A2F-FEB16A4D8EA3}"/>
              </a:ext>
            </a:extLst>
          </p:cNvPr>
          <p:cNvSpPr/>
          <p:nvPr/>
        </p:nvSpPr>
        <p:spPr>
          <a:xfrm>
            <a:off x="311700" y="1503543"/>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Setup Test Environment</a:t>
            </a:r>
          </a:p>
        </p:txBody>
      </p:sp>
      <p:sp>
        <p:nvSpPr>
          <p:cNvPr id="11" name="Alternative Process 10">
            <a:extLst>
              <a:ext uri="{FF2B5EF4-FFF2-40B4-BE49-F238E27FC236}">
                <a16:creationId xmlns:a16="http://schemas.microsoft.com/office/drawing/2014/main" id="{8D234D21-E858-6443-B8D2-74BD63CB5BD7}"/>
              </a:ext>
            </a:extLst>
          </p:cNvPr>
          <p:cNvSpPr/>
          <p:nvPr/>
        </p:nvSpPr>
        <p:spPr>
          <a:xfrm>
            <a:off x="2367545" y="1521875"/>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Test cases</a:t>
            </a:r>
          </a:p>
        </p:txBody>
      </p:sp>
      <p:sp>
        <p:nvSpPr>
          <p:cNvPr id="13" name="Alternative Process 12">
            <a:extLst>
              <a:ext uri="{FF2B5EF4-FFF2-40B4-BE49-F238E27FC236}">
                <a16:creationId xmlns:a16="http://schemas.microsoft.com/office/drawing/2014/main" id="{7107C468-6DBA-E64B-9127-236A1D2997F1}"/>
              </a:ext>
            </a:extLst>
          </p:cNvPr>
          <p:cNvSpPr/>
          <p:nvPr/>
        </p:nvSpPr>
        <p:spPr>
          <a:xfrm>
            <a:off x="4423390" y="1504812"/>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Test Data</a:t>
            </a:r>
          </a:p>
        </p:txBody>
      </p:sp>
      <p:sp>
        <p:nvSpPr>
          <p:cNvPr id="14" name="Alternative Process 13">
            <a:extLst>
              <a:ext uri="{FF2B5EF4-FFF2-40B4-BE49-F238E27FC236}">
                <a16:creationId xmlns:a16="http://schemas.microsoft.com/office/drawing/2014/main" id="{B670FBAB-A64C-4F4E-969B-8896843CD31B}"/>
              </a:ext>
            </a:extLst>
          </p:cNvPr>
          <p:cNvSpPr/>
          <p:nvPr/>
        </p:nvSpPr>
        <p:spPr>
          <a:xfrm>
            <a:off x="6537505" y="1516678"/>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Execute Test cases</a:t>
            </a:r>
          </a:p>
        </p:txBody>
      </p:sp>
      <p:sp>
        <p:nvSpPr>
          <p:cNvPr id="15" name="Alternative Process 14">
            <a:extLst>
              <a:ext uri="{FF2B5EF4-FFF2-40B4-BE49-F238E27FC236}">
                <a16:creationId xmlns:a16="http://schemas.microsoft.com/office/drawing/2014/main" id="{6A04B888-6799-E647-8D40-0145F623CD4A}"/>
              </a:ext>
            </a:extLst>
          </p:cNvPr>
          <p:cNvSpPr/>
          <p:nvPr/>
        </p:nvSpPr>
        <p:spPr>
          <a:xfrm>
            <a:off x="6644221" y="3133791"/>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 Logging</a:t>
            </a:r>
          </a:p>
        </p:txBody>
      </p:sp>
      <p:sp>
        <p:nvSpPr>
          <p:cNvPr id="16" name="Alternative Process 15">
            <a:extLst>
              <a:ext uri="{FF2B5EF4-FFF2-40B4-BE49-F238E27FC236}">
                <a16:creationId xmlns:a16="http://schemas.microsoft.com/office/drawing/2014/main" id="{0AA33DA2-F512-1046-9F1B-D4A8269B9C6D}"/>
              </a:ext>
            </a:extLst>
          </p:cNvPr>
          <p:cNvSpPr/>
          <p:nvPr/>
        </p:nvSpPr>
        <p:spPr>
          <a:xfrm>
            <a:off x="4481660" y="3109899"/>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Defect Fixing</a:t>
            </a:r>
          </a:p>
        </p:txBody>
      </p:sp>
      <p:sp>
        <p:nvSpPr>
          <p:cNvPr id="17" name="Alternative Process 16">
            <a:extLst>
              <a:ext uri="{FF2B5EF4-FFF2-40B4-BE49-F238E27FC236}">
                <a16:creationId xmlns:a16="http://schemas.microsoft.com/office/drawing/2014/main" id="{D2F81F9A-DC4A-CF4A-B4CF-3A94EE64FB56}"/>
              </a:ext>
            </a:extLst>
          </p:cNvPr>
          <p:cNvSpPr/>
          <p:nvPr/>
        </p:nvSpPr>
        <p:spPr>
          <a:xfrm>
            <a:off x="2396680" y="3079955"/>
            <a:ext cx="1414463" cy="96906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Retesting</a:t>
            </a:r>
          </a:p>
        </p:txBody>
      </p:sp>
      <p:sp>
        <p:nvSpPr>
          <p:cNvPr id="21" name="Right Arrow 20">
            <a:extLst>
              <a:ext uri="{FF2B5EF4-FFF2-40B4-BE49-F238E27FC236}">
                <a16:creationId xmlns:a16="http://schemas.microsoft.com/office/drawing/2014/main" id="{D92A2B21-83D7-C644-A88F-2827BFD43574}"/>
              </a:ext>
            </a:extLst>
          </p:cNvPr>
          <p:cNvSpPr/>
          <p:nvPr/>
        </p:nvSpPr>
        <p:spPr>
          <a:xfrm>
            <a:off x="1784433" y="1922106"/>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A4F9C05E-9495-1F4D-AFE4-7FC0EDEBE3F0}"/>
              </a:ext>
            </a:extLst>
          </p:cNvPr>
          <p:cNvSpPr/>
          <p:nvPr/>
        </p:nvSpPr>
        <p:spPr>
          <a:xfrm rot="10800000">
            <a:off x="3854845" y="3410436"/>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3E57F79-7892-E741-9F5F-E242155E24CE}"/>
              </a:ext>
            </a:extLst>
          </p:cNvPr>
          <p:cNvSpPr/>
          <p:nvPr/>
        </p:nvSpPr>
        <p:spPr>
          <a:xfrm rot="5400000">
            <a:off x="6977598" y="2687714"/>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550496A6-D267-334F-8B89-2E0724667002}"/>
              </a:ext>
            </a:extLst>
          </p:cNvPr>
          <p:cNvSpPr/>
          <p:nvPr/>
        </p:nvSpPr>
        <p:spPr>
          <a:xfrm>
            <a:off x="5896123" y="1857448"/>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DD4C9A1A-8175-D749-9099-B19158AF95EE}"/>
              </a:ext>
            </a:extLst>
          </p:cNvPr>
          <p:cNvSpPr/>
          <p:nvPr/>
        </p:nvSpPr>
        <p:spPr>
          <a:xfrm>
            <a:off x="3811143" y="1922105"/>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0D3F7741-9B2F-024D-B039-3EEDA0529077}"/>
              </a:ext>
            </a:extLst>
          </p:cNvPr>
          <p:cNvSpPr/>
          <p:nvPr/>
        </p:nvSpPr>
        <p:spPr>
          <a:xfrm rot="10800000">
            <a:off x="6003375" y="3457766"/>
            <a:ext cx="583112"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23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linds(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3" grpId="0" animBg="1"/>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Acceptance Testing</a:t>
            </a:r>
            <a:endParaRPr dirty="0"/>
          </a:p>
        </p:txBody>
      </p:sp>
      <p:sp>
        <p:nvSpPr>
          <p:cNvPr id="90" name="Google Shape;90;p15"/>
          <p:cNvSpPr txBox="1">
            <a:spLocks noGrp="1"/>
          </p:cNvSpPr>
          <p:nvPr>
            <p:ph type="body" idx="1"/>
          </p:nvPr>
        </p:nvSpPr>
        <p:spPr>
          <a:xfrm>
            <a:off x="311700" y="1264663"/>
            <a:ext cx="8520600" cy="3416400"/>
          </a:xfrm>
          <a:prstGeom prst="rect">
            <a:avLst/>
          </a:prstGeom>
        </p:spPr>
        <p:txBody>
          <a:bodyPr spcFirstLastPara="1" wrap="square" lIns="91425" tIns="91425" rIns="91425" bIns="91425" anchor="t" anchorCtr="0">
            <a:noAutofit/>
          </a:bodyPr>
          <a:lstStyle/>
          <a:p>
            <a:pPr marL="0" indent="0">
              <a:spcAft>
                <a:spcPts val="1600"/>
              </a:spcAft>
              <a:buNone/>
            </a:pPr>
            <a:r>
              <a:rPr lang="en-IN" dirty="0"/>
              <a:t> </a:t>
            </a:r>
            <a:endParaRPr dirty="0"/>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 name="Google Shape;90;p15">
            <a:extLst>
              <a:ext uri="{FF2B5EF4-FFF2-40B4-BE49-F238E27FC236}">
                <a16:creationId xmlns:a16="http://schemas.microsoft.com/office/drawing/2014/main" id="{1FF5F2B5-972E-4AAD-BCA5-EDD76AEC72DA}"/>
              </a:ext>
            </a:extLst>
          </p:cNvPr>
          <p:cNvSpPr txBox="1">
            <a:spLocks/>
          </p:cNvSpPr>
          <p:nvPr/>
        </p:nvSpPr>
        <p:spPr>
          <a:xfrm>
            <a:off x="387900" y="1264663"/>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7F9FC"/>
              </a:buClr>
              <a:buSzPts val="1800"/>
              <a:buFont typeface="Roboto"/>
              <a:buChar char="●"/>
              <a:defRPr sz="1800" b="0" i="0" u="none" strike="noStrike" cap="none">
                <a:solidFill>
                  <a:srgbClr val="F7F9FC"/>
                </a:solidFill>
                <a:latin typeface="Roboto"/>
                <a:ea typeface="Roboto"/>
                <a:cs typeface="Roboto"/>
                <a:sym typeface="Roboto"/>
              </a:defRPr>
            </a:lvl1pPr>
            <a:lvl2pPr marL="914400" marR="0" lvl="1"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2pPr>
            <a:lvl3pPr marL="1371600" marR="0" lvl="2"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3pPr>
            <a:lvl4pPr marL="1828800" marR="0" lvl="3"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4pPr>
            <a:lvl5pPr marL="2286000" marR="0" lvl="4"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5pPr>
            <a:lvl6pPr marL="2743200" marR="0" lvl="5"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6pPr>
            <a:lvl7pPr marL="3200400" marR="0" lvl="6"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7pPr>
            <a:lvl8pPr marL="3657600" marR="0" lvl="7" indent="-317500" algn="l" rtl="0">
              <a:lnSpc>
                <a:spcPct val="115000"/>
              </a:lnSpc>
              <a:spcBef>
                <a:spcPts val="1600"/>
              </a:spcBef>
              <a:spcAft>
                <a:spcPts val="0"/>
              </a:spcAft>
              <a:buClr>
                <a:srgbClr val="F7F9FC"/>
              </a:buClr>
              <a:buSzPts val="1400"/>
              <a:buFont typeface="Roboto"/>
              <a:buChar char="○"/>
              <a:defRPr sz="1400" b="0" i="0" u="none" strike="noStrike" cap="none">
                <a:solidFill>
                  <a:srgbClr val="F7F9FC"/>
                </a:solidFill>
                <a:latin typeface="Roboto"/>
                <a:ea typeface="Roboto"/>
                <a:cs typeface="Roboto"/>
                <a:sym typeface="Roboto"/>
              </a:defRPr>
            </a:lvl8pPr>
            <a:lvl9pPr marL="4114800" marR="0" lvl="8" indent="-317500" algn="l" rtl="0">
              <a:lnSpc>
                <a:spcPct val="115000"/>
              </a:lnSpc>
              <a:spcBef>
                <a:spcPts val="1600"/>
              </a:spcBef>
              <a:spcAft>
                <a:spcPts val="1600"/>
              </a:spcAft>
              <a:buClr>
                <a:srgbClr val="F7F9FC"/>
              </a:buClr>
              <a:buSzPts val="1400"/>
              <a:buFont typeface="Roboto"/>
              <a:buChar char="■"/>
              <a:defRPr sz="1400" b="0" i="0" u="none" strike="noStrike" cap="none">
                <a:solidFill>
                  <a:srgbClr val="F7F9FC"/>
                </a:solidFill>
                <a:latin typeface="Roboto"/>
                <a:ea typeface="Roboto"/>
                <a:cs typeface="Roboto"/>
                <a:sym typeface="Roboto"/>
              </a:defRPr>
            </a:lvl9pPr>
          </a:lstStyle>
          <a:p>
            <a:pPr marL="457200" lvl="1" indent="0">
              <a:lnSpc>
                <a:spcPct val="100000"/>
              </a:lnSpc>
              <a:buFont typeface="Roboto"/>
              <a:buNone/>
            </a:pPr>
            <a:endParaRPr lang="en-IN" dirty="0"/>
          </a:p>
        </p:txBody>
      </p:sp>
      <p:sp>
        <p:nvSpPr>
          <p:cNvPr id="7" name="Google Shape;89;p15">
            <a:extLst>
              <a:ext uri="{FF2B5EF4-FFF2-40B4-BE49-F238E27FC236}">
                <a16:creationId xmlns:a16="http://schemas.microsoft.com/office/drawing/2014/main" id="{B0559401-078D-B340-8504-9497AA607FFE}"/>
              </a:ext>
            </a:extLst>
          </p:cNvPr>
          <p:cNvSpPr txBox="1">
            <a:spLocks/>
          </p:cNvSpPr>
          <p:nvPr/>
        </p:nvSpPr>
        <p:spPr>
          <a:xfrm>
            <a:off x="166254" y="1308395"/>
            <a:ext cx="8728365" cy="35628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marL="285750" indent="-285750" algn="l">
              <a:buFont typeface="Arial" panose="020B0604020202020204" pitchFamily="34" charset="0"/>
              <a:buChar char="•"/>
            </a:pPr>
            <a:r>
              <a:rPr lang="en-IN" sz="1400" dirty="0">
                <a:latin typeface="+mj-lt"/>
                <a:cs typeface="Arial" panose="020B0604020202020204" pitchFamily="34" charset="0"/>
              </a:rPr>
              <a:t>The final level, Acceptance testing (or User Acceptance Testing), is conducted to </a:t>
            </a:r>
            <a:r>
              <a:rPr lang="en-IN" sz="1400" b="1" dirty="0">
                <a:latin typeface="+mj-lt"/>
                <a:cs typeface="Arial" panose="020B0604020202020204" pitchFamily="34" charset="0"/>
              </a:rPr>
              <a:t>determine whether the system is ready for release</a:t>
            </a:r>
            <a:r>
              <a:rPr lang="en-IN" sz="1400" dirty="0">
                <a:latin typeface="+mj-lt"/>
                <a:cs typeface="Arial" panose="020B0604020202020204" pitchFamily="34" charset="0"/>
              </a:rPr>
              <a:t>. </a:t>
            </a:r>
          </a:p>
          <a:p>
            <a:pPr marL="285750" indent="-285750" algn="l">
              <a:buFont typeface="Arial" panose="020B0604020202020204" pitchFamily="34" charset="0"/>
              <a:buChar char="•"/>
            </a:pPr>
            <a:endParaRPr lang="en-IN" sz="1400" dirty="0">
              <a:latin typeface="+mj-lt"/>
              <a:cs typeface="Arial" panose="020B0604020202020204" pitchFamily="34" charset="0"/>
            </a:endParaRPr>
          </a:p>
          <a:p>
            <a:pPr marL="285750" indent="-285750" algn="l">
              <a:buFont typeface="Arial" panose="020B0604020202020204" pitchFamily="34" charset="0"/>
              <a:buChar char="•"/>
            </a:pPr>
            <a:r>
              <a:rPr lang="en-IN" sz="1400" dirty="0">
                <a:latin typeface="+mj-lt"/>
                <a:cs typeface="Arial" panose="020B0604020202020204" pitchFamily="34" charset="0"/>
              </a:rPr>
              <a:t>During this final phase, the user will test the system to find out whether the application meets their business’ </a:t>
            </a:r>
            <a:r>
              <a:rPr lang="en-IN" sz="1400" dirty="0" err="1">
                <a:latin typeface="+mj-lt"/>
                <a:cs typeface="Arial" panose="020B0604020202020204" pitchFamily="34" charset="0"/>
              </a:rPr>
              <a:t>needs</a:t>
            </a:r>
            <a:r>
              <a:rPr lang="en-IN" sz="1400" dirty="0" err="1">
                <a:latin typeface="+mj-lt"/>
              </a:rPr>
              <a:t>so</a:t>
            </a:r>
            <a:r>
              <a:rPr lang="en-IN" sz="1400" dirty="0">
                <a:latin typeface="+mj-lt"/>
              </a:rPr>
              <a:t> as to declare it acceptable or non-acceptable for its use by the users</a:t>
            </a:r>
            <a:endParaRPr lang="en-IN" sz="1400" dirty="0">
              <a:latin typeface="+mj-lt"/>
              <a:cs typeface="Arial" panose="020B0604020202020204" pitchFamily="34" charset="0"/>
            </a:endParaRPr>
          </a:p>
          <a:p>
            <a:pPr marL="285750" indent="-285750" algn="l">
              <a:buFont typeface="Arial" panose="020B0604020202020204" pitchFamily="34" charset="0"/>
              <a:buChar char="•"/>
            </a:pPr>
            <a:endParaRPr lang="en-IN" sz="1400" dirty="0">
              <a:latin typeface="+mj-lt"/>
              <a:cs typeface="Arial" panose="020B0604020202020204" pitchFamily="34" charset="0"/>
            </a:endParaRPr>
          </a:p>
          <a:p>
            <a:pPr marL="285750" indent="-285750" algn="l">
              <a:buFont typeface="Arial" panose="020B0604020202020204" pitchFamily="34" charset="0"/>
              <a:buChar char="•"/>
            </a:pPr>
            <a:endParaRPr lang="en-IN" sz="1400" dirty="0">
              <a:latin typeface="+mj-lt"/>
              <a:cs typeface="Arial" panose="020B0604020202020204" pitchFamily="34" charset="0"/>
            </a:endParaRPr>
          </a:p>
        </p:txBody>
      </p:sp>
      <p:pic>
        <p:nvPicPr>
          <p:cNvPr id="5" name="Picture 4">
            <a:extLst>
              <a:ext uri="{FF2B5EF4-FFF2-40B4-BE49-F238E27FC236}">
                <a16:creationId xmlns:a16="http://schemas.microsoft.com/office/drawing/2014/main" id="{69AA7C23-A09B-CD4C-93E4-F12635FDDEA6}"/>
              </a:ext>
            </a:extLst>
          </p:cNvPr>
          <p:cNvPicPr>
            <a:picLocks noChangeAspect="1"/>
          </p:cNvPicPr>
          <p:nvPr/>
        </p:nvPicPr>
        <p:blipFill>
          <a:blip r:embed="rId3"/>
          <a:stretch>
            <a:fillRect/>
          </a:stretch>
        </p:blipFill>
        <p:spPr>
          <a:xfrm>
            <a:off x="2630228" y="2621152"/>
            <a:ext cx="3800415" cy="2293838"/>
          </a:xfrm>
          <a:prstGeom prst="rect">
            <a:avLst/>
          </a:prstGeom>
        </p:spPr>
      </p:pic>
    </p:spTree>
    <p:extLst>
      <p:ext uri="{BB962C8B-B14F-4D97-AF65-F5344CB8AC3E}">
        <p14:creationId xmlns:p14="http://schemas.microsoft.com/office/powerpoint/2010/main" val="1687581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BA8B-5BA1-45E1-9233-1E7B75C9E4FA}"/>
              </a:ext>
            </a:extLst>
          </p:cNvPr>
          <p:cNvSpPr>
            <a:spLocks noGrp="1"/>
          </p:cNvSpPr>
          <p:nvPr>
            <p:ph type="title"/>
          </p:nvPr>
        </p:nvSpPr>
        <p:spPr>
          <a:xfrm>
            <a:off x="311700" y="363255"/>
            <a:ext cx="8520600" cy="613081"/>
          </a:xfrm>
        </p:spPr>
        <p:txBody>
          <a:bodyPr/>
          <a:lstStyle/>
          <a:p>
            <a:r>
              <a:rPr lang="en-IN" dirty="0"/>
              <a:t>Types of Acceptance Testing </a:t>
            </a:r>
          </a:p>
        </p:txBody>
      </p:sp>
      <p:sp>
        <p:nvSpPr>
          <p:cNvPr id="4" name="Slide Number Placeholder 3">
            <a:extLst>
              <a:ext uri="{FF2B5EF4-FFF2-40B4-BE49-F238E27FC236}">
                <a16:creationId xmlns:a16="http://schemas.microsoft.com/office/drawing/2014/main" id="{BDC078AF-840D-483D-99EA-EA5CD36019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9" name="Google Shape;89;p15">
            <a:extLst>
              <a:ext uri="{FF2B5EF4-FFF2-40B4-BE49-F238E27FC236}">
                <a16:creationId xmlns:a16="http://schemas.microsoft.com/office/drawing/2014/main" id="{84385137-FFBB-0D47-BCCF-5494BB553553}"/>
              </a:ext>
            </a:extLst>
          </p:cNvPr>
          <p:cNvSpPr txBox="1">
            <a:spLocks/>
          </p:cNvSpPr>
          <p:nvPr/>
        </p:nvSpPr>
        <p:spPr>
          <a:xfrm>
            <a:off x="166254" y="976337"/>
            <a:ext cx="8728365" cy="368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algn="l"/>
            <a:endParaRPr lang="en-IN" sz="1400" b="1" i="1" dirty="0">
              <a:latin typeface="+mj-lt"/>
            </a:endParaRPr>
          </a:p>
          <a:p>
            <a:pPr marL="285750" indent="-285750" algn="l">
              <a:buFont typeface="Arial" panose="020B0604020202020204" pitchFamily="34" charset="0"/>
              <a:buChar char="•"/>
            </a:pPr>
            <a:r>
              <a:rPr lang="en-IN" sz="1400" b="1" i="1" dirty="0">
                <a:latin typeface="+mj-lt"/>
              </a:rPr>
              <a:t>Internal Acceptance Testing </a:t>
            </a:r>
            <a:r>
              <a:rPr lang="en-IN" sz="1400" b="1" dirty="0">
                <a:latin typeface="+mj-lt"/>
              </a:rPr>
              <a:t>(Also known as Alpha Testing) :</a:t>
            </a:r>
            <a:endParaRPr lang="en-IN" sz="1400" dirty="0">
              <a:latin typeface="+mj-lt"/>
            </a:endParaRPr>
          </a:p>
          <a:p>
            <a:pPr algn="l"/>
            <a:r>
              <a:rPr lang="en-IN" sz="1400" dirty="0">
                <a:latin typeface="+mj-lt"/>
              </a:rPr>
              <a:t>It is an on-site acceptance testing executed at developer's site usually by the group of skilled testers. This is carried out at the end of the software development process and before the handing over of the software product to clients/users.</a:t>
            </a:r>
          </a:p>
          <a:p>
            <a:pPr algn="l"/>
            <a:r>
              <a:rPr lang="en-IN" sz="1400" dirty="0">
                <a:latin typeface="+mj-lt"/>
              </a:rPr>
              <a:t>The feedback or the collected result from the alpha testing is significantly used to fix bugs or defects.</a:t>
            </a:r>
          </a:p>
          <a:p>
            <a:pPr algn="l"/>
            <a:endParaRPr lang="en-IN" sz="1400" i="1" dirty="0">
              <a:latin typeface="+mj-lt"/>
            </a:endParaRPr>
          </a:p>
          <a:p>
            <a:pPr marL="285750" indent="-285750" algn="l">
              <a:buFont typeface="Arial" panose="020B0604020202020204" pitchFamily="34" charset="0"/>
              <a:buChar char="•"/>
            </a:pPr>
            <a:r>
              <a:rPr lang="en-IN" sz="1400" b="1" i="1" dirty="0">
                <a:latin typeface="+mj-lt"/>
              </a:rPr>
              <a:t>Beta Testing :</a:t>
            </a:r>
          </a:p>
          <a:p>
            <a:pPr algn="l"/>
            <a:r>
              <a:rPr lang="en-IN" sz="1400" dirty="0">
                <a:latin typeface="+mj-lt"/>
              </a:rPr>
              <a:t>Also known by the name </a:t>
            </a:r>
            <a:r>
              <a:rPr lang="en-IN" sz="1400" b="1" dirty="0">
                <a:latin typeface="+mj-lt"/>
              </a:rPr>
              <a:t>field testing</a:t>
            </a:r>
            <a:r>
              <a:rPr lang="en-IN" sz="1400" dirty="0">
                <a:latin typeface="+mj-lt"/>
              </a:rPr>
              <a:t>, </a:t>
            </a:r>
            <a:r>
              <a:rPr lang="en-IN" sz="1400" b="1" dirty="0">
                <a:latin typeface="+mj-lt"/>
              </a:rPr>
              <a:t>Beta </a:t>
            </a:r>
            <a:r>
              <a:rPr lang="en-IN" sz="1400" b="1" dirty="0" err="1">
                <a:latin typeface="+mj-lt"/>
              </a:rPr>
              <a:t>Tesing</a:t>
            </a:r>
            <a:r>
              <a:rPr lang="en-IN" sz="1400" b="1" dirty="0">
                <a:latin typeface="+mj-lt"/>
              </a:rPr>
              <a:t> </a:t>
            </a:r>
            <a:r>
              <a:rPr lang="en-IN" sz="1400" dirty="0">
                <a:latin typeface="+mj-lt"/>
              </a:rPr>
              <a:t>is an off-site acceptance testing, carried out at client's site by the stakeholder or the end-users. This testing involves the evaluation of the software in the real environment by its potential users before its actual release in the market.</a:t>
            </a:r>
          </a:p>
          <a:p>
            <a:pPr algn="l"/>
            <a:endParaRPr lang="en-IN" sz="1400" b="1" dirty="0">
              <a:latin typeface="+mj-lt"/>
            </a:endParaRPr>
          </a:p>
          <a:p>
            <a:pPr marL="285750" indent="-285750" algn="l">
              <a:buFont typeface="Arial" panose="020B0604020202020204" pitchFamily="34" charset="0"/>
              <a:buChar char="•"/>
            </a:pPr>
            <a:r>
              <a:rPr lang="en-IN" sz="1400" b="1" i="1" dirty="0">
                <a:latin typeface="+mj-lt"/>
              </a:rPr>
              <a:t>User Acceptance Testing (UAT) :</a:t>
            </a:r>
            <a:br>
              <a:rPr lang="en-IN" sz="1400" dirty="0"/>
            </a:br>
            <a:r>
              <a:rPr lang="en-IN" sz="1400" dirty="0"/>
              <a:t>User acceptance testing (UAT) is the last phase of the software testing process performed by users/ clients. During UAT, actual software users test the software to make sure it can handle required tasks in real-world scenarios, according to specifications. This is typically the last step before the product goes live or before the delivery of the product is accepted. This is performed after the product itself is thoroughly tested.</a:t>
            </a:r>
            <a:endParaRPr lang="en-IN" sz="1400" dirty="0">
              <a:latin typeface="+mj-lt"/>
            </a:endParaRPr>
          </a:p>
          <a:p>
            <a:pPr marL="285750" indent="-285750" algn="l">
              <a:buFont typeface="Arial" panose="020B0604020202020204" pitchFamily="34" charset="0"/>
              <a:buChar char="•"/>
            </a:pPr>
            <a:endParaRPr lang="en-IN" sz="1400" dirty="0">
              <a:latin typeface="+mj-lt"/>
            </a:endParaRPr>
          </a:p>
        </p:txBody>
      </p:sp>
    </p:spTree>
    <p:extLst>
      <p:ext uri="{BB962C8B-B14F-4D97-AF65-F5344CB8AC3E}">
        <p14:creationId xmlns:p14="http://schemas.microsoft.com/office/powerpoint/2010/main" val="1386661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blinds(horizontal)">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blinds(horizontal)">
                                      <p:cBhvr>
                                        <p:cTn id="12" dur="500"/>
                                        <p:tgtEl>
                                          <p:spTgt spid="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animEffect transition="in" filter="blinds(horizontal)">
                                      <p:cBhvr>
                                        <p:cTn id="15" dur="500"/>
                                        <p:tgtEl>
                                          <p:spTgt spid="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animEffect transition="in" filter="blinds(horizontal)">
                                      <p:cBhvr>
                                        <p:cTn id="20" dur="500"/>
                                        <p:tgtEl>
                                          <p:spTgt spid="9">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blinds(horizontal)">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8" end="8"/>
                                            </p:txEl>
                                          </p:spTgt>
                                        </p:tgtEl>
                                        <p:attrNameLst>
                                          <p:attrName>style.visibility</p:attrName>
                                        </p:attrNameLst>
                                      </p:cBhvr>
                                      <p:to>
                                        <p:strVal val="visible"/>
                                      </p:to>
                                    </p:set>
                                    <p:animEffect transition="in" filter="blinds(horizontal)">
                                      <p:cBhvr>
                                        <p:cTn id="30" dur="500"/>
                                        <p:tgtEl>
                                          <p:spTgt spid="9">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blinds(horizontal)">
                                      <p:cBhvr>
                                        <p:cTn id="35"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6CC844-4DD8-554E-8087-B29809E750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3" name="Picture 2">
            <a:extLst>
              <a:ext uri="{FF2B5EF4-FFF2-40B4-BE49-F238E27FC236}">
                <a16:creationId xmlns:a16="http://schemas.microsoft.com/office/drawing/2014/main" id="{972F720C-7D6A-6D4C-BD4C-8D42099AE782}"/>
              </a:ext>
            </a:extLst>
          </p:cNvPr>
          <p:cNvPicPr>
            <a:picLocks noChangeAspect="1"/>
          </p:cNvPicPr>
          <p:nvPr/>
        </p:nvPicPr>
        <p:blipFill>
          <a:blip r:embed="rId2"/>
          <a:stretch>
            <a:fillRect/>
          </a:stretch>
        </p:blipFill>
        <p:spPr>
          <a:xfrm>
            <a:off x="1345722" y="574146"/>
            <a:ext cx="6469810" cy="4403295"/>
          </a:xfrm>
          <a:prstGeom prst="rect">
            <a:avLst/>
          </a:prstGeom>
        </p:spPr>
      </p:pic>
    </p:spTree>
    <p:extLst>
      <p:ext uri="{BB962C8B-B14F-4D97-AF65-F5344CB8AC3E}">
        <p14:creationId xmlns:p14="http://schemas.microsoft.com/office/powerpoint/2010/main" val="617993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9190-676C-724B-834E-5C12DA46AD61}"/>
              </a:ext>
            </a:extLst>
          </p:cNvPr>
          <p:cNvSpPr>
            <a:spLocks noGrp="1"/>
          </p:cNvSpPr>
          <p:nvPr>
            <p:ph type="title"/>
          </p:nvPr>
        </p:nvSpPr>
        <p:spPr/>
        <p:txBody>
          <a:bodyPr/>
          <a:lstStyle/>
          <a:p>
            <a:r>
              <a:rPr lang="en-IN" dirty="0">
                <a:latin typeface="+mj-lt"/>
              </a:rPr>
              <a:t>UAT In Agile Environment</a:t>
            </a:r>
            <a:br>
              <a:rPr lang="en-IN" dirty="0">
                <a:latin typeface="+mj-lt"/>
              </a:rPr>
            </a:br>
            <a:endParaRPr lang="en-US" dirty="0">
              <a:latin typeface="+mj-lt"/>
            </a:endParaRPr>
          </a:p>
        </p:txBody>
      </p:sp>
      <p:sp>
        <p:nvSpPr>
          <p:cNvPr id="3" name="Text Placeholder 2">
            <a:extLst>
              <a:ext uri="{FF2B5EF4-FFF2-40B4-BE49-F238E27FC236}">
                <a16:creationId xmlns:a16="http://schemas.microsoft.com/office/drawing/2014/main" id="{B1ABAE8D-2BC6-5F4D-8B07-D5FCCB09AD2B}"/>
              </a:ext>
            </a:extLst>
          </p:cNvPr>
          <p:cNvSpPr>
            <a:spLocks noGrp="1"/>
          </p:cNvSpPr>
          <p:nvPr>
            <p:ph type="body" idx="1"/>
          </p:nvPr>
        </p:nvSpPr>
        <p:spPr/>
        <p:txBody>
          <a:bodyPr/>
          <a:lstStyle/>
          <a:p>
            <a:r>
              <a:rPr lang="en-IN" sz="1400" dirty="0">
                <a:latin typeface="+mj-lt"/>
              </a:rPr>
              <a:t>The agile environment is more dynamic in nature. At the beginning of the project, business users would be the key stakeholders to provide requirement thereby updating the product backlog.</a:t>
            </a:r>
          </a:p>
          <a:p>
            <a:endParaRPr lang="en-IN" sz="1400" dirty="0">
              <a:latin typeface="+mj-lt"/>
            </a:endParaRPr>
          </a:p>
          <a:p>
            <a:r>
              <a:rPr lang="en-IN" sz="1400" dirty="0">
                <a:latin typeface="+mj-lt"/>
              </a:rPr>
              <a:t> During the end of each sprint, business users would participate in the sprint demo and would be available for providing any feedback.</a:t>
            </a:r>
          </a:p>
          <a:p>
            <a:pPr marL="114300" indent="0">
              <a:buNone/>
            </a:pPr>
            <a:endParaRPr lang="en-IN" sz="1400" dirty="0">
              <a:latin typeface="+mj-lt"/>
            </a:endParaRPr>
          </a:p>
          <a:p>
            <a:r>
              <a:rPr lang="en-IN" sz="1400" dirty="0">
                <a:latin typeface="+mj-lt"/>
              </a:rPr>
              <a:t>Moreover, a UAT phase would be planned before the sprint completion where the business users would do their validations.</a:t>
            </a:r>
          </a:p>
          <a:p>
            <a:pPr marL="114300" indent="0">
              <a:buNone/>
            </a:pPr>
            <a:endParaRPr lang="en-IN" sz="1400" dirty="0">
              <a:latin typeface="+mj-lt"/>
            </a:endParaRPr>
          </a:p>
          <a:p>
            <a:r>
              <a:rPr lang="en-IN" sz="1400" dirty="0">
                <a:latin typeface="+mj-lt"/>
              </a:rPr>
              <a:t>The feedbacks which are received during sprint demo and sprint UAT, are collated and added back to the product backlog which is constantly reviewed and prioritized. </a:t>
            </a:r>
            <a:endParaRPr lang="en-US" sz="1400" dirty="0">
              <a:latin typeface="+mj-lt"/>
            </a:endParaRPr>
          </a:p>
        </p:txBody>
      </p:sp>
      <p:sp>
        <p:nvSpPr>
          <p:cNvPr id="4" name="Slide Number Placeholder 3">
            <a:extLst>
              <a:ext uri="{FF2B5EF4-FFF2-40B4-BE49-F238E27FC236}">
                <a16:creationId xmlns:a16="http://schemas.microsoft.com/office/drawing/2014/main" id="{E73B77F5-ECF1-E94F-87D5-778FB37C7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00184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blinds(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38A1-7B1C-6B41-A46A-FA7BDCE946BA}"/>
              </a:ext>
            </a:extLst>
          </p:cNvPr>
          <p:cNvSpPr>
            <a:spLocks noGrp="1"/>
          </p:cNvSpPr>
          <p:nvPr>
            <p:ph type="title"/>
          </p:nvPr>
        </p:nvSpPr>
        <p:spPr/>
        <p:txBody>
          <a:bodyPr/>
          <a:lstStyle/>
          <a:p>
            <a:r>
              <a:rPr lang="en-US" dirty="0"/>
              <a:t>Why Acceptance Testing ?</a:t>
            </a:r>
          </a:p>
        </p:txBody>
      </p:sp>
      <p:sp>
        <p:nvSpPr>
          <p:cNvPr id="3" name="Text Placeholder 2">
            <a:extLst>
              <a:ext uri="{FF2B5EF4-FFF2-40B4-BE49-F238E27FC236}">
                <a16:creationId xmlns:a16="http://schemas.microsoft.com/office/drawing/2014/main" id="{29651760-1ED7-6240-A943-021CD18F1400}"/>
              </a:ext>
            </a:extLst>
          </p:cNvPr>
          <p:cNvSpPr>
            <a:spLocks noGrp="1"/>
          </p:cNvSpPr>
          <p:nvPr>
            <p:ph type="body" idx="1"/>
          </p:nvPr>
        </p:nvSpPr>
        <p:spPr/>
        <p:txBody>
          <a:bodyPr/>
          <a:lstStyle/>
          <a:p>
            <a:pPr fontAlgn="base"/>
            <a:r>
              <a:rPr lang="en-IN" sz="1400" dirty="0">
                <a:latin typeface="+mj-lt"/>
              </a:rPr>
              <a:t>To find the defects missed during the functional testing phase.</a:t>
            </a:r>
          </a:p>
          <a:p>
            <a:pPr marL="114300" indent="0" fontAlgn="base">
              <a:buNone/>
            </a:pPr>
            <a:endParaRPr lang="en-IN" sz="1400" dirty="0">
              <a:latin typeface="+mj-lt"/>
            </a:endParaRPr>
          </a:p>
          <a:p>
            <a:pPr fontAlgn="base"/>
            <a:r>
              <a:rPr lang="en-IN" sz="1400" dirty="0">
                <a:latin typeface="+mj-lt"/>
              </a:rPr>
              <a:t>How well the product is developed.</a:t>
            </a:r>
          </a:p>
          <a:p>
            <a:pPr fontAlgn="base"/>
            <a:endParaRPr lang="en-IN" sz="1400" dirty="0">
              <a:latin typeface="+mj-lt"/>
            </a:endParaRPr>
          </a:p>
          <a:p>
            <a:pPr fontAlgn="base"/>
            <a:r>
              <a:rPr lang="en-IN" sz="1400" dirty="0">
                <a:latin typeface="+mj-lt"/>
              </a:rPr>
              <a:t>Helps verify that the software is developed according to the business requirements of the client.</a:t>
            </a:r>
          </a:p>
          <a:p>
            <a:pPr marL="114300" indent="0" fontAlgn="base">
              <a:buNone/>
            </a:pPr>
            <a:endParaRPr lang="en-IN" sz="1400" dirty="0">
              <a:latin typeface="+mj-lt"/>
            </a:endParaRPr>
          </a:p>
          <a:p>
            <a:r>
              <a:rPr lang="en-IN" sz="1400" dirty="0">
                <a:latin typeface="+mj-lt"/>
              </a:rPr>
              <a:t>Most importantly, it ensures the product is ready to be used by the real users, as it verifies the criteria for product delivery to the users.</a:t>
            </a:r>
            <a:endParaRPr lang="en-US" sz="1400" dirty="0">
              <a:latin typeface="+mj-lt"/>
            </a:endParaRPr>
          </a:p>
        </p:txBody>
      </p:sp>
      <p:sp>
        <p:nvSpPr>
          <p:cNvPr id="4" name="Slide Number Placeholder 3">
            <a:extLst>
              <a:ext uri="{FF2B5EF4-FFF2-40B4-BE49-F238E27FC236}">
                <a16:creationId xmlns:a16="http://schemas.microsoft.com/office/drawing/2014/main" id="{E4CE8FD1-3B5F-4849-873C-BE955216B6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8278017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DE09C9-A26B-F047-8876-4F33F5016E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3" name="Rounded Rectangle 2">
            <a:extLst>
              <a:ext uri="{FF2B5EF4-FFF2-40B4-BE49-F238E27FC236}">
                <a16:creationId xmlns:a16="http://schemas.microsoft.com/office/drawing/2014/main" id="{1628BB18-C314-0F4E-B9AC-14DEA905BC69}"/>
              </a:ext>
            </a:extLst>
          </p:cNvPr>
          <p:cNvSpPr/>
          <p:nvPr/>
        </p:nvSpPr>
        <p:spPr>
          <a:xfrm>
            <a:off x="3071004" y="863718"/>
            <a:ext cx="2648310" cy="1431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Types</a:t>
            </a:r>
          </a:p>
        </p:txBody>
      </p:sp>
      <p:sp>
        <p:nvSpPr>
          <p:cNvPr id="4" name="Rounded Rectangle 3">
            <a:extLst>
              <a:ext uri="{FF2B5EF4-FFF2-40B4-BE49-F238E27FC236}">
                <a16:creationId xmlns:a16="http://schemas.microsoft.com/office/drawing/2014/main" id="{49A56A55-090D-EF49-8D99-7493817FDBC7}"/>
              </a:ext>
            </a:extLst>
          </p:cNvPr>
          <p:cNvSpPr/>
          <p:nvPr/>
        </p:nvSpPr>
        <p:spPr>
          <a:xfrm>
            <a:off x="1049547" y="3106588"/>
            <a:ext cx="2648310" cy="1431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Testing</a:t>
            </a:r>
          </a:p>
        </p:txBody>
      </p:sp>
      <p:sp>
        <p:nvSpPr>
          <p:cNvPr id="5" name="Rounded Rectangle 4">
            <a:extLst>
              <a:ext uri="{FF2B5EF4-FFF2-40B4-BE49-F238E27FC236}">
                <a16:creationId xmlns:a16="http://schemas.microsoft.com/office/drawing/2014/main" id="{5A660148-0EF9-AB40-8FE0-996C79DD2A97}"/>
              </a:ext>
            </a:extLst>
          </p:cNvPr>
          <p:cNvSpPr/>
          <p:nvPr/>
        </p:nvSpPr>
        <p:spPr>
          <a:xfrm>
            <a:off x="5101086" y="3106588"/>
            <a:ext cx="2648310" cy="14319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 Functional Testing</a:t>
            </a:r>
          </a:p>
        </p:txBody>
      </p:sp>
      <p:cxnSp>
        <p:nvCxnSpPr>
          <p:cNvPr id="7" name="Elbow Connector 6">
            <a:extLst>
              <a:ext uri="{FF2B5EF4-FFF2-40B4-BE49-F238E27FC236}">
                <a16:creationId xmlns:a16="http://schemas.microsoft.com/office/drawing/2014/main" id="{BD1852C0-5DB0-2642-B609-FFA1DD3881A6}"/>
              </a:ext>
            </a:extLst>
          </p:cNvPr>
          <p:cNvCxnSpPr>
            <a:cxnSpLocks/>
            <a:stCxn id="3" idx="2"/>
            <a:endCxn id="4" idx="0"/>
          </p:cNvCxnSpPr>
          <p:nvPr/>
        </p:nvCxnSpPr>
        <p:spPr>
          <a:xfrm rot="5400000">
            <a:off x="2978989" y="1690417"/>
            <a:ext cx="810885" cy="20214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20269A99-ABC0-8F43-95B0-3F735E2BE058}"/>
              </a:ext>
            </a:extLst>
          </p:cNvPr>
          <p:cNvCxnSpPr>
            <a:cxnSpLocks/>
            <a:endCxn id="5" idx="0"/>
          </p:cNvCxnSpPr>
          <p:nvPr/>
        </p:nvCxnSpPr>
        <p:spPr>
          <a:xfrm>
            <a:off x="4395159" y="2694796"/>
            <a:ext cx="2030082" cy="41179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A5C3305-8ECE-2A49-B694-DB0E611507C4}"/>
              </a:ext>
            </a:extLst>
          </p:cNvPr>
          <p:cNvSpPr txBox="1"/>
          <p:nvPr/>
        </p:nvSpPr>
        <p:spPr>
          <a:xfrm>
            <a:off x="3173510" y="203015"/>
            <a:ext cx="2443298" cy="523220"/>
          </a:xfrm>
          <a:prstGeom prst="rect">
            <a:avLst/>
          </a:prstGeom>
          <a:noFill/>
        </p:spPr>
        <p:txBody>
          <a:bodyPr wrap="none" rtlCol="0">
            <a:spAutoFit/>
          </a:bodyPr>
          <a:lstStyle/>
          <a:p>
            <a:r>
              <a:rPr lang="en-US" sz="2800" dirty="0">
                <a:solidFill>
                  <a:schemeClr val="bg1"/>
                </a:solidFill>
              </a:rPr>
              <a:t>Testing Types</a:t>
            </a:r>
          </a:p>
        </p:txBody>
      </p:sp>
    </p:spTree>
    <p:extLst>
      <p:ext uri="{BB962C8B-B14F-4D97-AF65-F5344CB8AC3E}">
        <p14:creationId xmlns:p14="http://schemas.microsoft.com/office/powerpoint/2010/main" val="299451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90187-BB94-3B4A-B7D6-B35B022CB8D2}"/>
              </a:ext>
            </a:extLst>
          </p:cNvPr>
          <p:cNvSpPr>
            <a:spLocks noGrp="1"/>
          </p:cNvSpPr>
          <p:nvPr>
            <p:ph type="title"/>
          </p:nvPr>
        </p:nvSpPr>
        <p:spPr/>
        <p:txBody>
          <a:bodyPr/>
          <a:lstStyle/>
          <a:p>
            <a:r>
              <a:rPr lang="en-US" dirty="0"/>
              <a:t>Non Functional Testing</a:t>
            </a:r>
          </a:p>
        </p:txBody>
      </p:sp>
      <p:sp>
        <p:nvSpPr>
          <p:cNvPr id="3" name="Slide Number Placeholder 2">
            <a:extLst>
              <a:ext uri="{FF2B5EF4-FFF2-40B4-BE49-F238E27FC236}">
                <a16:creationId xmlns:a16="http://schemas.microsoft.com/office/drawing/2014/main" id="{7CF8E2EC-7A01-4748-BEAA-04944FEA3A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5" name="Text Placeholder 2">
            <a:extLst>
              <a:ext uri="{FF2B5EF4-FFF2-40B4-BE49-F238E27FC236}">
                <a16:creationId xmlns:a16="http://schemas.microsoft.com/office/drawing/2014/main" id="{3AC5AF55-FFAE-8340-A965-9F77EBB0FBB9}"/>
              </a:ext>
            </a:extLst>
          </p:cNvPr>
          <p:cNvSpPr txBox="1">
            <a:spLocks/>
          </p:cNvSpPr>
          <p:nvPr/>
        </p:nvSpPr>
        <p:spPr>
          <a:xfrm>
            <a:off x="311700" y="1328467"/>
            <a:ext cx="8520600" cy="34812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endParaRPr lang="en-US" dirty="0">
              <a:latin typeface="+mj-lt"/>
            </a:endParaRPr>
          </a:p>
        </p:txBody>
      </p:sp>
      <p:pic>
        <p:nvPicPr>
          <p:cNvPr id="7" name="Picture 6">
            <a:extLst>
              <a:ext uri="{FF2B5EF4-FFF2-40B4-BE49-F238E27FC236}">
                <a16:creationId xmlns:a16="http://schemas.microsoft.com/office/drawing/2014/main" id="{15E8DC47-8813-E34A-8BDF-8B942157B2DE}"/>
              </a:ext>
            </a:extLst>
          </p:cNvPr>
          <p:cNvPicPr>
            <a:picLocks noChangeAspect="1"/>
          </p:cNvPicPr>
          <p:nvPr/>
        </p:nvPicPr>
        <p:blipFill>
          <a:blip r:embed="rId2"/>
          <a:stretch>
            <a:fillRect/>
          </a:stretch>
        </p:blipFill>
        <p:spPr>
          <a:xfrm>
            <a:off x="1285336" y="1344748"/>
            <a:ext cx="6495690" cy="3582811"/>
          </a:xfrm>
          <a:prstGeom prst="rect">
            <a:avLst/>
          </a:prstGeom>
        </p:spPr>
      </p:pic>
    </p:spTree>
    <p:extLst>
      <p:ext uri="{BB962C8B-B14F-4D97-AF65-F5344CB8AC3E}">
        <p14:creationId xmlns:p14="http://schemas.microsoft.com/office/powerpoint/2010/main" val="117832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mj-lt"/>
              </a:rPr>
              <a:t>Introduction</a:t>
            </a:r>
            <a:endParaRPr dirty="0">
              <a:latin typeface="+mj-lt"/>
            </a:endParaRPr>
          </a:p>
        </p:txBody>
      </p:sp>
      <p:sp>
        <p:nvSpPr>
          <p:cNvPr id="90" name="Google Shape;90;p15"/>
          <p:cNvSpPr txBox="1">
            <a:spLocks noGrp="1"/>
          </p:cNvSpPr>
          <p:nvPr>
            <p:ph type="body" idx="1"/>
          </p:nvPr>
        </p:nvSpPr>
        <p:spPr>
          <a:xfrm>
            <a:off x="311700" y="1158125"/>
            <a:ext cx="8520600" cy="3846137"/>
          </a:xfrm>
          <a:prstGeom prst="rect">
            <a:avLst/>
          </a:prstGeom>
        </p:spPr>
        <p:txBody>
          <a:bodyPr spcFirstLastPara="1" wrap="square" lIns="91425" tIns="91425" rIns="91425" bIns="91425" anchor="t" anchorCtr="0">
            <a:noAutofit/>
          </a:bodyPr>
          <a:lstStyle/>
          <a:p>
            <a:pPr marL="342900">
              <a:spcAft>
                <a:spcPts val="1600"/>
              </a:spcAft>
            </a:pPr>
            <a:r>
              <a:rPr lang="en-IN" sz="1400" dirty="0">
                <a:latin typeface="+mj-lt"/>
              </a:rPr>
              <a:t>Before an application is released , it undergoes a thorough testing process to ensure that it is working in the manner in which it was intended. </a:t>
            </a:r>
          </a:p>
          <a:p>
            <a:pPr marL="285750" indent="-285750">
              <a:spcAft>
                <a:spcPts val="1600"/>
              </a:spcAft>
            </a:pPr>
            <a:r>
              <a:rPr lang="en-IN" sz="1400" dirty="0">
                <a:latin typeface="+mj-lt"/>
              </a:rPr>
              <a:t>There are four main stages of testing that need to be completed before a program can be cleared for use: </a:t>
            </a:r>
          </a:p>
          <a:p>
            <a:pPr marL="0" indent="0">
              <a:spcAft>
                <a:spcPts val="1600"/>
              </a:spcAft>
              <a:buNone/>
            </a:pPr>
            <a:r>
              <a:rPr lang="en-IN" sz="1600" dirty="0">
                <a:latin typeface="+mj-lt"/>
              </a:rPr>
              <a:t>         </a:t>
            </a:r>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008BBBC0-3BA4-3147-B1F1-DC547D474E48}"/>
              </a:ext>
            </a:extLst>
          </p:cNvPr>
          <p:cNvPicPr>
            <a:picLocks noChangeAspect="1"/>
          </p:cNvPicPr>
          <p:nvPr/>
        </p:nvPicPr>
        <p:blipFill>
          <a:blip r:embed="rId3"/>
          <a:stretch>
            <a:fillRect/>
          </a:stretch>
        </p:blipFill>
        <p:spPr>
          <a:xfrm>
            <a:off x="4018597" y="2304253"/>
            <a:ext cx="4350461" cy="2700009"/>
          </a:xfrm>
          <a:prstGeom prst="rect">
            <a:avLst/>
          </a:prstGeom>
          <a:effectLst>
            <a:outerShdw blurRad="50800" dist="50800" dir="5400000" algn="ctr" rotWithShape="0">
              <a:srgbClr val="000000"/>
            </a:outerShdw>
          </a:effectLst>
          <a:scene3d>
            <a:camera prst="orthographicFront"/>
            <a:lightRig rig="threePt" dir="t"/>
          </a:scene3d>
          <a:sp3d>
            <a:bevelT prst="convex"/>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0D82CC-03CF-2740-88F1-AD25B7999CF5}"/>
              </a:ext>
            </a:extLst>
          </p:cNvPr>
          <p:cNvSpPr>
            <a:spLocks noGrp="1"/>
          </p:cNvSpPr>
          <p:nvPr>
            <p:ph type="body" idx="1"/>
          </p:nvPr>
        </p:nvSpPr>
        <p:spPr>
          <a:xfrm>
            <a:off x="311700" y="672860"/>
            <a:ext cx="8520600" cy="4008203"/>
          </a:xfrm>
        </p:spPr>
        <p:txBody>
          <a:bodyPr/>
          <a:lstStyle/>
          <a:p>
            <a:r>
              <a:rPr lang="en-IN" sz="1400" b="1" i="1" dirty="0">
                <a:latin typeface="+mj-lt"/>
              </a:rPr>
              <a:t>Load Testing:</a:t>
            </a:r>
            <a:endParaRPr lang="en-IN" sz="1400" i="1" dirty="0">
              <a:latin typeface="+mj-lt"/>
            </a:endParaRPr>
          </a:p>
          <a:p>
            <a:pPr marL="114300" indent="0">
              <a:buNone/>
            </a:pPr>
            <a:r>
              <a:rPr lang="en-IN" sz="1400" dirty="0">
                <a:latin typeface="+mj-lt"/>
              </a:rPr>
              <a:t>Evaluates whether the system’s performance is as expected under normal and expected conditions.</a:t>
            </a:r>
          </a:p>
          <a:p>
            <a:r>
              <a:rPr lang="en-IN" sz="1400" b="1" i="1" dirty="0">
                <a:latin typeface="+mj-lt"/>
              </a:rPr>
              <a:t>Stress Testing:</a:t>
            </a:r>
            <a:endParaRPr lang="en-IN" sz="1400" i="1" dirty="0">
              <a:latin typeface="+mj-lt"/>
            </a:endParaRPr>
          </a:p>
          <a:p>
            <a:pPr marL="114300" indent="0">
              <a:buNone/>
            </a:pPr>
            <a:r>
              <a:rPr lang="en-IN" sz="1400" dirty="0">
                <a:latin typeface="+mj-lt"/>
              </a:rPr>
              <a:t>Evaluates whether the system’s performance is as expected when it is low on resources.</a:t>
            </a:r>
          </a:p>
          <a:p>
            <a:r>
              <a:rPr lang="en-IN" sz="1400" b="1" i="1" dirty="0">
                <a:latin typeface="+mj-lt"/>
              </a:rPr>
              <a:t>Volume Testing:</a:t>
            </a:r>
            <a:endParaRPr lang="en-IN" sz="1400" i="1" dirty="0">
              <a:latin typeface="+mj-lt"/>
            </a:endParaRPr>
          </a:p>
          <a:p>
            <a:pPr marL="114300" indent="0">
              <a:buNone/>
            </a:pPr>
            <a:r>
              <a:rPr lang="en-IN" sz="1400" dirty="0">
                <a:latin typeface="+mj-lt"/>
              </a:rPr>
              <a:t>Evaluates the behaviour of the software when a large volume of data is involved.</a:t>
            </a:r>
          </a:p>
          <a:p>
            <a:r>
              <a:rPr lang="en-IN" sz="1400" b="1" i="1" dirty="0">
                <a:latin typeface="+mj-lt"/>
              </a:rPr>
              <a:t>Usability Testing:</a:t>
            </a:r>
            <a:endParaRPr lang="en-IN" sz="1400" i="1" dirty="0">
              <a:latin typeface="+mj-lt"/>
            </a:endParaRPr>
          </a:p>
          <a:p>
            <a:pPr marL="114300" indent="0">
              <a:buNone/>
            </a:pPr>
            <a:r>
              <a:rPr lang="en-IN" sz="1400" dirty="0">
                <a:latin typeface="+mj-lt"/>
              </a:rPr>
              <a:t>Evaluates the system for human use or checks if it is fit for use.</a:t>
            </a:r>
          </a:p>
          <a:p>
            <a:r>
              <a:rPr lang="en-IN" sz="1400" b="1" dirty="0">
                <a:latin typeface="+mj-lt"/>
              </a:rPr>
              <a:t>Recovery Testing:</a:t>
            </a:r>
            <a:endParaRPr lang="en-IN" sz="1400" dirty="0">
              <a:latin typeface="+mj-lt"/>
            </a:endParaRPr>
          </a:p>
          <a:p>
            <a:pPr marL="114300" indent="0">
              <a:buNone/>
            </a:pPr>
            <a:r>
              <a:rPr lang="en-IN" sz="1400" dirty="0">
                <a:latin typeface="+mj-lt"/>
              </a:rPr>
              <a:t>Evaluates that the application terminates gracefully in case of any failure and the data is recovered appropriately from any hardware and software failures.</a:t>
            </a:r>
          </a:p>
          <a:p>
            <a:r>
              <a:rPr lang="en-IN" sz="1400" b="1" i="1" dirty="0"/>
              <a:t>Security Testing:</a:t>
            </a:r>
            <a:endParaRPr lang="en-IN" sz="1400" i="1" dirty="0"/>
          </a:p>
          <a:p>
            <a:pPr marL="114300" indent="0">
              <a:buNone/>
            </a:pPr>
            <a:r>
              <a:rPr lang="en-IN" sz="1400" dirty="0"/>
              <a:t>Security Testing is done to ensure that the application has no loopholes which could lead to any data loss or threats. </a:t>
            </a:r>
          </a:p>
          <a:p>
            <a:r>
              <a:rPr lang="en-IN" sz="1400" b="1" i="1" dirty="0"/>
              <a:t>Compliance Testing:</a:t>
            </a:r>
          </a:p>
          <a:p>
            <a:pPr marL="114300" indent="0">
              <a:buNone/>
            </a:pPr>
            <a:r>
              <a:rPr lang="en-IN" sz="1400" dirty="0"/>
              <a:t>Compliance testing is done to verify if the standards defined are being followed or not. Audits are done to verify the same</a:t>
            </a:r>
            <a:endParaRPr lang="en-IN" sz="1400" dirty="0">
              <a:latin typeface="+mj-lt"/>
            </a:endParaRPr>
          </a:p>
          <a:p>
            <a:pPr marL="114300" indent="0">
              <a:buNone/>
            </a:pPr>
            <a:endParaRPr lang="en-IN" sz="1400" dirty="0">
              <a:latin typeface="+mj-lt"/>
            </a:endParaRPr>
          </a:p>
          <a:p>
            <a:pPr marL="114300" indent="0">
              <a:buNone/>
            </a:pPr>
            <a:endParaRPr lang="en-IN" sz="1400" dirty="0">
              <a:latin typeface="+mj-lt"/>
            </a:endParaRPr>
          </a:p>
          <a:p>
            <a:pPr marL="114300" indent="0">
              <a:buNone/>
            </a:pPr>
            <a:endParaRPr lang="en-IN" sz="1400" dirty="0">
              <a:latin typeface="+mj-lt"/>
            </a:endParaRPr>
          </a:p>
          <a:p>
            <a:pPr marL="114300" indent="0">
              <a:buNone/>
            </a:pPr>
            <a:endParaRPr lang="en-IN" sz="1400" dirty="0">
              <a:latin typeface="+mj-lt"/>
            </a:endParaRPr>
          </a:p>
          <a:p>
            <a:endParaRPr lang="en-US" sz="1400" dirty="0">
              <a:latin typeface="+mj-lt"/>
            </a:endParaRPr>
          </a:p>
        </p:txBody>
      </p:sp>
      <p:sp>
        <p:nvSpPr>
          <p:cNvPr id="4" name="Slide Number Placeholder 3">
            <a:extLst>
              <a:ext uri="{FF2B5EF4-FFF2-40B4-BE49-F238E27FC236}">
                <a16:creationId xmlns:a16="http://schemas.microsoft.com/office/drawing/2014/main" id="{87B0F6DC-493A-AC4B-8EF0-352BBEE0F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325750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AA88-9418-1B4B-8AB3-C89FB6C49725}"/>
              </a:ext>
            </a:extLst>
          </p:cNvPr>
          <p:cNvSpPr>
            <a:spLocks noGrp="1"/>
          </p:cNvSpPr>
          <p:nvPr>
            <p:ph type="title"/>
          </p:nvPr>
        </p:nvSpPr>
        <p:spPr/>
        <p:txBody>
          <a:bodyPr/>
          <a:lstStyle/>
          <a:p>
            <a:r>
              <a:rPr lang="en-US" dirty="0"/>
              <a:t>Functional Testing</a:t>
            </a:r>
          </a:p>
        </p:txBody>
      </p:sp>
      <p:sp>
        <p:nvSpPr>
          <p:cNvPr id="3" name="Text Placeholder 2">
            <a:extLst>
              <a:ext uri="{FF2B5EF4-FFF2-40B4-BE49-F238E27FC236}">
                <a16:creationId xmlns:a16="http://schemas.microsoft.com/office/drawing/2014/main" id="{13E82462-853B-B94D-B9C6-7912120E6710}"/>
              </a:ext>
            </a:extLst>
          </p:cNvPr>
          <p:cNvSpPr>
            <a:spLocks noGrp="1"/>
          </p:cNvSpPr>
          <p:nvPr>
            <p:ph type="body" idx="1"/>
          </p:nvPr>
        </p:nvSpPr>
        <p:spPr>
          <a:xfrm>
            <a:off x="311700" y="1095555"/>
            <a:ext cx="8520600" cy="3585508"/>
          </a:xfrm>
        </p:spPr>
        <p:txBody>
          <a:bodyPr/>
          <a:lstStyle/>
          <a:p>
            <a:pPr marL="114300" indent="0">
              <a:buNone/>
            </a:pPr>
            <a:r>
              <a:rPr lang="en-US" sz="1400" dirty="0">
                <a:latin typeface="+mj-lt"/>
              </a:rPr>
              <a:t>The testing types are as follows:</a:t>
            </a:r>
          </a:p>
          <a:p>
            <a:pPr marL="114300" indent="0">
              <a:buNone/>
            </a:pPr>
            <a:endParaRPr lang="en-US" sz="1400" dirty="0">
              <a:latin typeface="+mj-lt"/>
            </a:endParaRPr>
          </a:p>
          <a:p>
            <a:r>
              <a:rPr lang="en-US" sz="1400" b="1" i="1" dirty="0">
                <a:latin typeface="+mj-lt"/>
              </a:rPr>
              <a:t>Sanity Testing</a:t>
            </a:r>
          </a:p>
          <a:p>
            <a:pPr marL="114300" indent="0">
              <a:buNone/>
            </a:pPr>
            <a:r>
              <a:rPr lang="en-IN" sz="1400" dirty="0"/>
              <a:t>Sanity Testing is a subset of regression testing. </a:t>
            </a:r>
            <a:r>
              <a:rPr lang="en-IN" sz="1400" dirty="0">
                <a:latin typeface="+mj-lt"/>
              </a:rPr>
              <a:t>Sanity testing is a kind of Software Testing performed after receiving a software build, with minor changes in code, or functionality, to ascertain that the bugs have been fixed and no further issues are introduced due to these changes.</a:t>
            </a:r>
          </a:p>
          <a:p>
            <a:pPr marL="114300" indent="0">
              <a:buNone/>
            </a:pPr>
            <a:endParaRPr lang="en-US" sz="1400" dirty="0">
              <a:latin typeface="+mj-lt"/>
            </a:endParaRPr>
          </a:p>
          <a:p>
            <a:r>
              <a:rPr lang="en-US" sz="1400" b="1" i="1" dirty="0">
                <a:latin typeface="+mj-lt"/>
              </a:rPr>
              <a:t>Smoke Testing</a:t>
            </a:r>
          </a:p>
          <a:p>
            <a:pPr marL="114300" indent="0">
              <a:buNone/>
            </a:pPr>
            <a:r>
              <a:rPr lang="en-US" sz="1400" dirty="0"/>
              <a:t>Smoke Testing </a:t>
            </a:r>
            <a:r>
              <a:rPr lang="en-IN" sz="1400" dirty="0">
                <a:latin typeface="+mj-lt"/>
              </a:rPr>
              <a:t>is a kind of Software Testing performed after software build to ascertain that the critical functionalities of the program are working fine. It is executed "before" any detailed functional or regression tests are executed on the software build.</a:t>
            </a:r>
          </a:p>
          <a:p>
            <a:pPr marL="114300" indent="0">
              <a:buNone/>
            </a:pPr>
            <a:endParaRPr lang="en-US" sz="1400" dirty="0">
              <a:latin typeface="+mj-lt"/>
            </a:endParaRPr>
          </a:p>
          <a:p>
            <a:r>
              <a:rPr lang="en-US" sz="1400" b="1" i="1" dirty="0">
                <a:latin typeface="+mj-lt"/>
              </a:rPr>
              <a:t>Regression Testing</a:t>
            </a:r>
          </a:p>
          <a:p>
            <a:pPr marL="114300" indent="0">
              <a:buNone/>
            </a:pPr>
            <a:r>
              <a:rPr lang="en-IN" sz="1400" b="1" dirty="0">
                <a:latin typeface="+mj-lt"/>
              </a:rPr>
              <a:t>Regression Testing</a:t>
            </a:r>
            <a:r>
              <a:rPr lang="en-IN" sz="1400" dirty="0">
                <a:latin typeface="+mj-lt"/>
              </a:rPr>
              <a:t> is nothing but a full or partial selection of already executed </a:t>
            </a:r>
            <a:r>
              <a:rPr lang="en-IN" sz="1400" b="1" dirty="0">
                <a:latin typeface="+mj-lt"/>
              </a:rPr>
              <a:t>test</a:t>
            </a:r>
            <a:r>
              <a:rPr lang="en-IN" sz="1400" dirty="0">
                <a:latin typeface="+mj-lt"/>
              </a:rPr>
              <a:t> cases which are re-executed to ensure existing functionalities work fine</a:t>
            </a:r>
            <a:endParaRPr lang="en-US" sz="1400" dirty="0">
              <a:latin typeface="+mj-lt"/>
            </a:endParaRPr>
          </a:p>
          <a:p>
            <a:pPr marL="114300" indent="0">
              <a:buNone/>
            </a:pPr>
            <a:endParaRPr lang="en-IN" sz="1600" dirty="0">
              <a:latin typeface="+mj-lt"/>
            </a:endParaRPr>
          </a:p>
          <a:p>
            <a:endParaRPr lang="en-US" sz="1400" dirty="0">
              <a:latin typeface="+mj-lt"/>
            </a:endParaRPr>
          </a:p>
          <a:p>
            <a:endParaRPr lang="en-US" sz="1400" dirty="0">
              <a:latin typeface="+mj-lt"/>
            </a:endParaRPr>
          </a:p>
          <a:p>
            <a:pPr marL="114300" indent="0">
              <a:buNone/>
            </a:pPr>
            <a:endParaRPr lang="en-US" sz="1400" dirty="0">
              <a:latin typeface="+mj-lt"/>
            </a:endParaRPr>
          </a:p>
        </p:txBody>
      </p:sp>
      <p:sp>
        <p:nvSpPr>
          <p:cNvPr id="4" name="Slide Number Placeholder 3">
            <a:extLst>
              <a:ext uri="{FF2B5EF4-FFF2-40B4-BE49-F238E27FC236}">
                <a16:creationId xmlns:a16="http://schemas.microsoft.com/office/drawing/2014/main" id="{D53E33AC-0080-FB4D-9BD6-A75F0927E0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126052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THANK YOU</a:t>
            </a:r>
            <a:endParaRPr dirty="0"/>
          </a:p>
        </p:txBody>
      </p:sp>
      <p:sp>
        <p:nvSpPr>
          <p:cNvPr id="90" name="Google Shape;90;p15"/>
          <p:cNvSpPr txBox="1">
            <a:spLocks noGrp="1"/>
          </p:cNvSpPr>
          <p:nvPr>
            <p:ph type="body" idx="1"/>
          </p:nvPr>
        </p:nvSpPr>
        <p:spPr>
          <a:xfrm>
            <a:off x="311700" y="1264663"/>
            <a:ext cx="8520600" cy="3416400"/>
          </a:xfrm>
          <a:prstGeom prst="rect">
            <a:avLst/>
          </a:prstGeom>
        </p:spPr>
        <p:txBody>
          <a:bodyPr spcFirstLastPara="1" wrap="square" lIns="91425" tIns="91425" rIns="91425" bIns="91425" anchor="t" anchorCtr="0">
            <a:noAutofit/>
          </a:bodyPr>
          <a:lstStyle/>
          <a:p>
            <a:pPr marL="0" indent="0" algn="ctr">
              <a:spcAft>
                <a:spcPts val="1600"/>
              </a:spcAft>
              <a:buNone/>
            </a:pPr>
            <a:endParaRPr lang="en-IN" dirty="0"/>
          </a:p>
          <a:p>
            <a:pPr marL="0" indent="0" algn="ctr">
              <a:spcAft>
                <a:spcPts val="1600"/>
              </a:spcAft>
              <a:buNone/>
            </a:pPr>
            <a:endParaRPr lang="en-IN" dirty="0"/>
          </a:p>
          <a:p>
            <a:pPr marL="0" indent="0" algn="ctr">
              <a:spcAft>
                <a:spcPts val="1600"/>
              </a:spcAft>
              <a:buNone/>
            </a:pPr>
            <a:r>
              <a:rPr lang="en-IN" dirty="0"/>
              <a:t> </a:t>
            </a:r>
            <a:r>
              <a:rPr lang="en-IN" sz="4400" dirty="0"/>
              <a:t>Q &amp; A</a:t>
            </a:r>
            <a:endParaRPr dirty="0"/>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54296811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637925"/>
            <a:ext cx="8520600" cy="5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mj-lt"/>
              </a:rPr>
              <a:t>Unit Testing / Component Testing</a:t>
            </a:r>
            <a:endParaRPr dirty="0">
              <a:latin typeface="+mj-lt"/>
            </a:endParaRPr>
          </a:p>
        </p:txBody>
      </p:sp>
      <p:sp>
        <p:nvSpPr>
          <p:cNvPr id="91" name="Google Shape;91;p15"/>
          <p:cNvSpPr txBox="1">
            <a:spLocks noGrp="1"/>
          </p:cNvSpPr>
          <p:nvPr>
            <p:ph type="sldNum" idx="12"/>
          </p:nvPr>
        </p:nvSpPr>
        <p:spPr>
          <a:xfrm>
            <a:off x="8516833" y="48097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3" name="Content Placeholder 2">
            <a:extLst>
              <a:ext uri="{FF2B5EF4-FFF2-40B4-BE49-F238E27FC236}">
                <a16:creationId xmlns:a16="http://schemas.microsoft.com/office/drawing/2014/main" id="{7BFF4CFE-5133-4A7A-80E9-A7EEC1304E5A}"/>
              </a:ext>
            </a:extLst>
          </p:cNvPr>
          <p:cNvSpPr>
            <a:spLocks noGrp="1"/>
          </p:cNvSpPr>
          <p:nvPr/>
        </p:nvSpPr>
        <p:spPr bwMode="auto">
          <a:xfrm>
            <a:off x="662220" y="1368163"/>
            <a:ext cx="3360420" cy="323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fontAlgn="base">
              <a:spcBef>
                <a:spcPct val="20000"/>
              </a:spcBef>
              <a:spcAft>
                <a:spcPct val="0"/>
              </a:spcAft>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563" algn="l" rtl="0" fontAlgn="base">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0250" indent="-182563" algn="l" rtl="0" fontAlgn="base">
              <a:spcBef>
                <a:spcPct val="20000"/>
              </a:spcBef>
              <a:spcAft>
                <a:spcPct val="0"/>
              </a:spcAft>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4888" indent="-182563" algn="l" rtl="0" fontAlgn="base">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mn-ea"/>
                <a:cs typeface="+mn-cs"/>
              </a:defRPr>
            </a:lvl4pPr>
            <a:lvl5pPr marL="1187450" indent="-136525" algn="l" rtl="0" fontAlgn="base">
              <a:spcBef>
                <a:spcPct val="20000"/>
              </a:spcBef>
              <a:spcAft>
                <a:spcPct val="0"/>
              </a:spcAft>
              <a:buClr>
                <a:schemeClr val="accent1"/>
              </a:buClr>
              <a:buSzPct val="100000"/>
              <a:buFont typeface="Arial" panose="020B0604020202020204" pitchFamily="34" charset="0"/>
              <a:buChar char="•"/>
              <a:defRPr sz="18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endParaRPr lang="en-US" altLang="en-US" sz="2000" dirty="0">
              <a:solidFill>
                <a:schemeClr val="bg1"/>
              </a:solidFill>
            </a:endParaRPr>
          </a:p>
        </p:txBody>
      </p:sp>
      <p:sp>
        <p:nvSpPr>
          <p:cNvPr id="26" name="Google Shape;89;p15">
            <a:extLst>
              <a:ext uri="{FF2B5EF4-FFF2-40B4-BE49-F238E27FC236}">
                <a16:creationId xmlns:a16="http://schemas.microsoft.com/office/drawing/2014/main" id="{FB50C862-7104-0E4E-A500-BF275D969DE4}"/>
              </a:ext>
            </a:extLst>
          </p:cNvPr>
          <p:cNvSpPr txBox="1">
            <a:spLocks/>
          </p:cNvSpPr>
          <p:nvPr/>
        </p:nvSpPr>
        <p:spPr>
          <a:xfrm>
            <a:off x="166254" y="1308395"/>
            <a:ext cx="8666045" cy="3621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marL="285750" indent="-285750" algn="l">
              <a:buFont typeface="Arial" panose="020B0604020202020204" pitchFamily="34" charset="0"/>
              <a:buChar char="•"/>
            </a:pPr>
            <a:r>
              <a:rPr lang="en-IN" sz="1400" dirty="0">
                <a:latin typeface="+mj-lt"/>
              </a:rPr>
              <a:t>Unit testing aims to verify each part of the software by isolating it and then perform tests to demonstrate that each individual component is correct in terms of fulfilling requirements and the desired functionality.</a:t>
            </a:r>
          </a:p>
          <a:p>
            <a:pPr marL="285750" indent="-285750" algn="l">
              <a:buFont typeface="Arial" panose="020B0604020202020204" pitchFamily="34" charset="0"/>
              <a:buChar char="•"/>
            </a:pPr>
            <a:endParaRPr lang="en-IN" sz="1400" dirty="0">
              <a:latin typeface="+mj-lt"/>
            </a:endParaRPr>
          </a:p>
          <a:p>
            <a:pPr marL="285750" indent="-285750" algn="l">
              <a:buFont typeface="Arial" panose="020B0604020202020204" pitchFamily="34" charset="0"/>
              <a:buChar char="•"/>
            </a:pPr>
            <a:r>
              <a:rPr lang="en-IN" sz="1400" dirty="0">
                <a:latin typeface="+mj-lt"/>
              </a:rPr>
              <a:t>This type of testing is performed at the earliest stages of the development process.</a:t>
            </a:r>
          </a:p>
          <a:p>
            <a:endParaRPr lang="en-IN" sz="1400" dirty="0">
              <a:latin typeface="+mj-lt"/>
            </a:endParaRPr>
          </a:p>
          <a:p>
            <a:pPr marL="285750" indent="-285750" algn="l">
              <a:buFont typeface="Arial" panose="020B0604020202020204" pitchFamily="34" charset="0"/>
              <a:buChar char="•"/>
            </a:pPr>
            <a:r>
              <a:rPr lang="en-IN" sz="1400" dirty="0">
                <a:latin typeface="+mj-lt"/>
              </a:rPr>
              <a:t>In many cases it is executed by the </a:t>
            </a:r>
            <a:r>
              <a:rPr lang="en-IN" sz="1400" b="1" dirty="0">
                <a:latin typeface="+mj-lt"/>
              </a:rPr>
              <a:t>Developers</a:t>
            </a:r>
            <a:r>
              <a:rPr lang="en-IN" sz="1400" dirty="0">
                <a:latin typeface="+mj-lt"/>
              </a:rPr>
              <a:t> themselves before handing the software over to the testing team.</a:t>
            </a:r>
          </a:p>
          <a:p>
            <a:pPr algn="l"/>
            <a:endParaRPr lang="en-IN" sz="1600" dirty="0">
              <a:latin typeface="+mj-lt"/>
            </a:endParaRPr>
          </a:p>
          <a:p>
            <a:pPr algn="l"/>
            <a:endParaRPr lang="en-IN" sz="1600" dirty="0">
              <a:latin typeface="+mj-lt"/>
            </a:endParaRPr>
          </a:p>
        </p:txBody>
      </p:sp>
      <p:pic>
        <p:nvPicPr>
          <p:cNvPr id="3" name="Picture 2">
            <a:extLst>
              <a:ext uri="{FF2B5EF4-FFF2-40B4-BE49-F238E27FC236}">
                <a16:creationId xmlns:a16="http://schemas.microsoft.com/office/drawing/2014/main" id="{89EE9F73-6D82-B642-A078-FEEB89DA0671}"/>
              </a:ext>
            </a:extLst>
          </p:cNvPr>
          <p:cNvPicPr>
            <a:picLocks noChangeAspect="1"/>
          </p:cNvPicPr>
          <p:nvPr/>
        </p:nvPicPr>
        <p:blipFill>
          <a:blip r:embed="rId3"/>
          <a:stretch>
            <a:fillRect/>
          </a:stretch>
        </p:blipFill>
        <p:spPr>
          <a:xfrm>
            <a:off x="3339063" y="3016513"/>
            <a:ext cx="2764987" cy="1793204"/>
          </a:xfrm>
          <a:prstGeom prst="rect">
            <a:avLst/>
          </a:prstGeom>
        </p:spPr>
      </p:pic>
    </p:spTree>
    <p:extLst>
      <p:ext uri="{BB962C8B-B14F-4D97-AF65-F5344CB8AC3E}">
        <p14:creationId xmlns:p14="http://schemas.microsoft.com/office/powerpoint/2010/main" val="341044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1CFAAD-3410-4645-91BE-954F6EC863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4" name="Picture 3">
            <a:extLst>
              <a:ext uri="{FF2B5EF4-FFF2-40B4-BE49-F238E27FC236}">
                <a16:creationId xmlns:a16="http://schemas.microsoft.com/office/drawing/2014/main" id="{AE1B50D9-F89A-1746-9A23-7BBDB4CBC840}"/>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32193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2EEF-011A-A441-8538-74F7085CC94B}"/>
              </a:ext>
            </a:extLst>
          </p:cNvPr>
          <p:cNvSpPr>
            <a:spLocks noGrp="1"/>
          </p:cNvSpPr>
          <p:nvPr>
            <p:ph type="title"/>
          </p:nvPr>
        </p:nvSpPr>
        <p:spPr/>
        <p:txBody>
          <a:bodyPr/>
          <a:lstStyle/>
          <a:p>
            <a:r>
              <a:rPr lang="en-IN" dirty="0">
                <a:latin typeface="+mj-lt"/>
              </a:rPr>
              <a:t>Why Unit Testing ?</a:t>
            </a:r>
            <a:br>
              <a:rPr lang="en-IN" dirty="0">
                <a:latin typeface="+mj-lt"/>
              </a:rPr>
            </a:br>
            <a:endParaRPr lang="en-US" dirty="0">
              <a:latin typeface="+mj-lt"/>
            </a:endParaRPr>
          </a:p>
        </p:txBody>
      </p:sp>
      <p:sp>
        <p:nvSpPr>
          <p:cNvPr id="3" name="Text Placeholder 2">
            <a:extLst>
              <a:ext uri="{FF2B5EF4-FFF2-40B4-BE49-F238E27FC236}">
                <a16:creationId xmlns:a16="http://schemas.microsoft.com/office/drawing/2014/main" id="{371B9DF9-D01E-074D-BBC7-8C09C2162283}"/>
              </a:ext>
            </a:extLst>
          </p:cNvPr>
          <p:cNvSpPr>
            <a:spLocks noGrp="1"/>
          </p:cNvSpPr>
          <p:nvPr>
            <p:ph type="body" idx="1"/>
          </p:nvPr>
        </p:nvSpPr>
        <p:spPr/>
        <p:txBody>
          <a:bodyPr/>
          <a:lstStyle/>
          <a:p>
            <a:r>
              <a:rPr lang="en-IN" sz="1600" dirty="0">
                <a:latin typeface="+mj-lt"/>
              </a:rPr>
              <a:t>It find</a:t>
            </a:r>
            <a:r>
              <a:rPr lang="en-IN" sz="1400" dirty="0">
                <a:latin typeface="+mj-lt"/>
              </a:rPr>
              <a:t>s problems early in the development cycle. </a:t>
            </a:r>
          </a:p>
          <a:p>
            <a:r>
              <a:rPr lang="en-IN" sz="1400" dirty="0">
                <a:latin typeface="+mj-lt"/>
              </a:rPr>
              <a:t>So it reduces the cost of testing. </a:t>
            </a:r>
          </a:p>
          <a:p>
            <a:r>
              <a:rPr lang="en-IN" sz="1400" dirty="0">
                <a:latin typeface="+mj-lt"/>
              </a:rPr>
              <a:t>It simplifies the debugging process. </a:t>
            </a:r>
          </a:p>
          <a:p>
            <a:r>
              <a:rPr lang="en-IN" sz="1400" dirty="0">
                <a:latin typeface="+mj-lt"/>
              </a:rPr>
              <a:t>Unit testing improves the quality of the code. </a:t>
            </a:r>
          </a:p>
          <a:p>
            <a:pPr marL="114300" indent="0">
              <a:buNone/>
            </a:pPr>
            <a:r>
              <a:rPr lang="en-IN" sz="1400" dirty="0">
                <a:latin typeface="+mj-lt"/>
              </a:rPr>
              <a:t>It identifies every defect that may have come up </a:t>
            </a:r>
          </a:p>
          <a:p>
            <a:pPr marL="114300" indent="0">
              <a:buNone/>
            </a:pPr>
            <a:r>
              <a:rPr lang="en-IN" sz="1400" dirty="0">
                <a:latin typeface="+mj-lt"/>
              </a:rPr>
              <a:t>before code is sent further for integration testing.</a:t>
            </a:r>
          </a:p>
          <a:p>
            <a:r>
              <a:rPr lang="en-IN" sz="1400" dirty="0">
                <a:latin typeface="+mj-lt"/>
              </a:rPr>
              <a:t> It exposes the edge cases and makes you</a:t>
            </a:r>
          </a:p>
          <a:p>
            <a:pPr marL="114300" indent="0">
              <a:buNone/>
            </a:pPr>
            <a:r>
              <a:rPr lang="en-IN" sz="1400" dirty="0">
                <a:latin typeface="+mj-lt"/>
              </a:rPr>
              <a:t>write better code.</a:t>
            </a:r>
          </a:p>
          <a:p>
            <a:pPr marL="114300" indent="0">
              <a:buNone/>
            </a:pPr>
            <a:endParaRPr lang="en-IN" sz="1400" dirty="0"/>
          </a:p>
          <a:p>
            <a:pPr marL="114300" indent="0">
              <a:buNone/>
            </a:pPr>
            <a:endParaRPr lang="en-IN" sz="1600" dirty="0"/>
          </a:p>
          <a:p>
            <a:endParaRPr lang="en-US" sz="1600" dirty="0"/>
          </a:p>
        </p:txBody>
      </p:sp>
      <p:sp>
        <p:nvSpPr>
          <p:cNvPr id="4" name="Slide Number Placeholder 3">
            <a:extLst>
              <a:ext uri="{FF2B5EF4-FFF2-40B4-BE49-F238E27FC236}">
                <a16:creationId xmlns:a16="http://schemas.microsoft.com/office/drawing/2014/main" id="{EF6645FE-E8C2-4B41-875C-87516FC913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1D7F63EB-8184-C64A-92B0-F65F249E982F}"/>
              </a:ext>
            </a:extLst>
          </p:cNvPr>
          <p:cNvPicPr>
            <a:picLocks noChangeAspect="1"/>
          </p:cNvPicPr>
          <p:nvPr/>
        </p:nvPicPr>
        <p:blipFill>
          <a:blip r:embed="rId3"/>
          <a:stretch>
            <a:fillRect/>
          </a:stretch>
        </p:blipFill>
        <p:spPr>
          <a:xfrm>
            <a:off x="4572000" y="1914257"/>
            <a:ext cx="4260300" cy="2700471"/>
          </a:xfrm>
          <a:prstGeom prst="rect">
            <a:avLst/>
          </a:prstGeom>
        </p:spPr>
      </p:pic>
    </p:spTree>
    <p:extLst>
      <p:ext uri="{BB962C8B-B14F-4D97-AF65-F5344CB8AC3E}">
        <p14:creationId xmlns:p14="http://schemas.microsoft.com/office/powerpoint/2010/main" val="8447969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0339-0339-0F45-8A88-AB210A08FDE6}"/>
              </a:ext>
            </a:extLst>
          </p:cNvPr>
          <p:cNvSpPr>
            <a:spLocks noGrp="1"/>
          </p:cNvSpPr>
          <p:nvPr>
            <p:ph type="title"/>
          </p:nvPr>
        </p:nvSpPr>
        <p:spPr/>
        <p:txBody>
          <a:bodyPr/>
          <a:lstStyle/>
          <a:p>
            <a:r>
              <a:rPr lang="en-US" dirty="0">
                <a:latin typeface="+mj-lt"/>
              </a:rPr>
              <a:t>Tools used for Unit Testing</a:t>
            </a:r>
          </a:p>
        </p:txBody>
      </p:sp>
      <p:sp>
        <p:nvSpPr>
          <p:cNvPr id="3" name="Text Placeholder 2">
            <a:extLst>
              <a:ext uri="{FF2B5EF4-FFF2-40B4-BE49-F238E27FC236}">
                <a16:creationId xmlns:a16="http://schemas.microsoft.com/office/drawing/2014/main" id="{6C46F866-4FF7-8544-8BCF-FEA127CDE37C}"/>
              </a:ext>
            </a:extLst>
          </p:cNvPr>
          <p:cNvSpPr>
            <a:spLocks noGrp="1"/>
          </p:cNvSpPr>
          <p:nvPr>
            <p:ph type="body" idx="1"/>
          </p:nvPr>
        </p:nvSpPr>
        <p:spPr/>
        <p:txBody>
          <a:bodyPr/>
          <a:lstStyle/>
          <a:p>
            <a:r>
              <a:rPr lang="en-IN" sz="1400" b="1" dirty="0">
                <a:latin typeface="+mj-lt"/>
              </a:rPr>
              <a:t>TestNG</a:t>
            </a:r>
          </a:p>
          <a:p>
            <a:pPr marL="114300" indent="0">
              <a:buNone/>
            </a:pPr>
            <a:endParaRPr lang="en-IN" sz="1400" dirty="0">
              <a:latin typeface="+mj-lt"/>
            </a:endParaRPr>
          </a:p>
          <a:p>
            <a:pPr marL="114300" indent="0">
              <a:buNone/>
            </a:pPr>
            <a:r>
              <a:rPr lang="en-IN" sz="1400" dirty="0">
                <a:latin typeface="+mj-lt"/>
              </a:rPr>
              <a:t>It is a testing framework for the Java programming</a:t>
            </a:r>
          </a:p>
          <a:p>
            <a:pPr marL="114300" indent="0">
              <a:buNone/>
            </a:pPr>
            <a:endParaRPr lang="en-IN" sz="1400" dirty="0">
              <a:latin typeface="+mj-lt"/>
            </a:endParaRPr>
          </a:p>
          <a:p>
            <a:r>
              <a:rPr lang="en-IN" sz="1400" b="1" dirty="0">
                <a:latin typeface="+mj-lt"/>
              </a:rPr>
              <a:t>Nunit</a:t>
            </a:r>
          </a:p>
          <a:p>
            <a:endParaRPr lang="en-IN" sz="1400" dirty="0">
              <a:latin typeface="+mj-lt"/>
            </a:endParaRPr>
          </a:p>
          <a:p>
            <a:pPr marL="114300" indent="0">
              <a:buNone/>
            </a:pPr>
            <a:r>
              <a:rPr lang="en-IN" sz="1400" dirty="0">
                <a:latin typeface="+mj-lt"/>
              </a:rPr>
              <a:t>Unit-testing framework for all .NET languages.</a:t>
            </a:r>
          </a:p>
          <a:p>
            <a:pPr marL="114300" indent="0">
              <a:buNone/>
            </a:pPr>
            <a:endParaRPr lang="en-IN" sz="1400" dirty="0">
              <a:latin typeface="+mj-lt"/>
            </a:endParaRPr>
          </a:p>
          <a:p>
            <a:r>
              <a:rPr lang="en-IN" sz="1400" b="1" dirty="0">
                <a:latin typeface="+mj-lt"/>
              </a:rPr>
              <a:t>Junit</a:t>
            </a:r>
          </a:p>
          <a:p>
            <a:r>
              <a:rPr lang="en-IN" sz="1400" b="1" dirty="0">
                <a:latin typeface="+mj-lt"/>
              </a:rPr>
              <a:t>PHPUnit</a:t>
            </a:r>
          </a:p>
          <a:p>
            <a:pPr marL="114300" indent="0">
              <a:buNone/>
            </a:pPr>
            <a:endParaRPr lang="en-IN" sz="1400" dirty="0">
              <a:latin typeface="+mj-lt"/>
            </a:endParaRPr>
          </a:p>
          <a:p>
            <a:pPr marL="114300" indent="0">
              <a:buNone/>
            </a:pPr>
            <a:r>
              <a:rPr lang="en-IN" sz="1400" dirty="0">
                <a:latin typeface="+mj-lt"/>
              </a:rPr>
              <a:t>unit testing framework for the PHP programming language. </a:t>
            </a:r>
          </a:p>
          <a:p>
            <a:pPr marL="114300" indent="0">
              <a:buNone/>
            </a:pPr>
            <a:endParaRPr lang="en-IN" sz="1400" dirty="0">
              <a:latin typeface="+mj-lt"/>
            </a:endParaRPr>
          </a:p>
          <a:p>
            <a:endParaRPr lang="en-IN" sz="1400" dirty="0">
              <a:latin typeface="+mj-lt"/>
            </a:endParaRPr>
          </a:p>
          <a:p>
            <a:pPr marL="114300" indent="0">
              <a:buNone/>
            </a:pPr>
            <a:endParaRPr lang="en-IN" sz="1400" dirty="0">
              <a:latin typeface="+mj-lt"/>
            </a:endParaRPr>
          </a:p>
          <a:p>
            <a:pPr marL="114300" indent="0">
              <a:buNone/>
            </a:pPr>
            <a:endParaRPr lang="en-IN" sz="1400" dirty="0">
              <a:latin typeface="+mj-lt"/>
            </a:endParaRPr>
          </a:p>
          <a:p>
            <a:endParaRPr lang="en-IN" sz="1400" dirty="0">
              <a:latin typeface="+mj-lt"/>
            </a:endParaRPr>
          </a:p>
          <a:p>
            <a:endParaRPr lang="en-US" sz="1400" dirty="0">
              <a:latin typeface="+mj-lt"/>
            </a:endParaRPr>
          </a:p>
        </p:txBody>
      </p:sp>
      <p:sp>
        <p:nvSpPr>
          <p:cNvPr id="4" name="Slide Number Placeholder 3">
            <a:extLst>
              <a:ext uri="{FF2B5EF4-FFF2-40B4-BE49-F238E27FC236}">
                <a16:creationId xmlns:a16="http://schemas.microsoft.com/office/drawing/2014/main" id="{07034A4A-26C8-DB46-9B73-0215B195B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218573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1E78-82B8-6A4B-ABC6-DDC080FB0CB3}"/>
              </a:ext>
            </a:extLst>
          </p:cNvPr>
          <p:cNvSpPr>
            <a:spLocks noGrp="1"/>
          </p:cNvSpPr>
          <p:nvPr>
            <p:ph type="title"/>
          </p:nvPr>
        </p:nvSpPr>
        <p:spPr/>
        <p:txBody>
          <a:bodyPr/>
          <a:lstStyle/>
          <a:p>
            <a:r>
              <a:rPr lang="en-US" dirty="0"/>
              <a:t>Component Testing	</a:t>
            </a:r>
          </a:p>
        </p:txBody>
      </p:sp>
      <p:sp>
        <p:nvSpPr>
          <p:cNvPr id="3" name="Text Placeholder 2">
            <a:extLst>
              <a:ext uri="{FF2B5EF4-FFF2-40B4-BE49-F238E27FC236}">
                <a16:creationId xmlns:a16="http://schemas.microsoft.com/office/drawing/2014/main" id="{F1947B37-4CEE-1A4D-B465-AA7980EB1879}"/>
              </a:ext>
            </a:extLst>
          </p:cNvPr>
          <p:cNvSpPr>
            <a:spLocks noGrp="1"/>
          </p:cNvSpPr>
          <p:nvPr>
            <p:ph type="body" idx="1"/>
          </p:nvPr>
        </p:nvSpPr>
        <p:spPr/>
        <p:txBody>
          <a:bodyPr/>
          <a:lstStyle/>
          <a:p>
            <a:r>
              <a:rPr lang="en-IN" sz="1400" dirty="0"/>
              <a:t>Component testing, also known as program or module testing, is done after unit testing.</a:t>
            </a:r>
            <a:endParaRPr lang="en-IN" sz="1400" dirty="0">
              <a:latin typeface="+mj-lt"/>
            </a:endParaRPr>
          </a:p>
          <a:p>
            <a:r>
              <a:rPr lang="en-IN" sz="1400" dirty="0">
                <a:latin typeface="+mj-lt"/>
              </a:rPr>
              <a:t>Component testing is a method where testing of each component in an application is done separately. </a:t>
            </a:r>
          </a:p>
          <a:p>
            <a:r>
              <a:rPr lang="en-IN" sz="1400" dirty="0">
                <a:latin typeface="+mj-lt"/>
              </a:rPr>
              <a:t>Component testing is also known as module and program testing. It finds the defects in the module and verifies the functioning of software.</a:t>
            </a:r>
          </a:p>
          <a:p>
            <a:r>
              <a:rPr lang="en-IN" sz="1400" dirty="0">
                <a:latin typeface="+mj-lt"/>
              </a:rPr>
              <a:t>Component testing is done by the tester.</a:t>
            </a:r>
          </a:p>
          <a:p>
            <a:r>
              <a:rPr lang="en-IN" sz="1400" dirty="0">
                <a:latin typeface="+mj-lt"/>
              </a:rPr>
              <a:t>The main objective of component testing is to verify the input/output behaviour of the test object.</a:t>
            </a:r>
          </a:p>
          <a:p>
            <a:pPr marL="114300" indent="0">
              <a:buNone/>
            </a:pPr>
            <a:endParaRPr lang="en-US" sz="1400" dirty="0">
              <a:latin typeface="+mj-lt"/>
            </a:endParaRPr>
          </a:p>
        </p:txBody>
      </p:sp>
      <p:sp>
        <p:nvSpPr>
          <p:cNvPr id="4" name="Slide Number Placeholder 3">
            <a:extLst>
              <a:ext uri="{FF2B5EF4-FFF2-40B4-BE49-F238E27FC236}">
                <a16:creationId xmlns:a16="http://schemas.microsoft.com/office/drawing/2014/main" id="{02BD0836-EF42-064F-BD67-1BC81FB5A1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F2CF769B-EEA6-3447-B2E0-2D85FB7D6DB4}"/>
              </a:ext>
            </a:extLst>
          </p:cNvPr>
          <p:cNvPicPr>
            <a:picLocks noChangeAspect="1"/>
          </p:cNvPicPr>
          <p:nvPr/>
        </p:nvPicPr>
        <p:blipFill>
          <a:blip r:embed="rId2"/>
          <a:stretch>
            <a:fillRect/>
          </a:stretch>
        </p:blipFill>
        <p:spPr>
          <a:xfrm>
            <a:off x="3785608" y="3228921"/>
            <a:ext cx="3777419" cy="1702002"/>
          </a:xfrm>
          <a:prstGeom prst="rect">
            <a:avLst/>
          </a:prstGeom>
        </p:spPr>
      </p:pic>
    </p:spTree>
    <p:extLst>
      <p:ext uri="{BB962C8B-B14F-4D97-AF65-F5344CB8AC3E}">
        <p14:creationId xmlns:p14="http://schemas.microsoft.com/office/powerpoint/2010/main" val="1753280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311700" y="498764"/>
            <a:ext cx="8768668" cy="5980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mj-lt"/>
              </a:rPr>
              <a:t>Integration Testing</a:t>
            </a:r>
            <a:endParaRPr dirty="0">
              <a:latin typeface="+mj-lt"/>
            </a:endParaRPr>
          </a:p>
        </p:txBody>
      </p:sp>
      <p:sp>
        <p:nvSpPr>
          <p:cNvPr id="91" name="Google Shape;91;p15"/>
          <p:cNvSpPr txBox="1">
            <a:spLocks noGrp="1"/>
          </p:cNvSpPr>
          <p:nvPr>
            <p:ph type="sldNum" idx="12"/>
          </p:nvPr>
        </p:nvSpPr>
        <p:spPr>
          <a:xfrm>
            <a:off x="8516832" y="4585274"/>
            <a:ext cx="564675" cy="48382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3" name="Content Placeholder 2">
            <a:extLst>
              <a:ext uri="{FF2B5EF4-FFF2-40B4-BE49-F238E27FC236}">
                <a16:creationId xmlns:a16="http://schemas.microsoft.com/office/drawing/2014/main" id="{7BFF4CFE-5133-4A7A-80E9-A7EEC1304E5A}"/>
              </a:ext>
            </a:extLst>
          </p:cNvPr>
          <p:cNvSpPr>
            <a:spLocks noGrp="1"/>
          </p:cNvSpPr>
          <p:nvPr/>
        </p:nvSpPr>
        <p:spPr bwMode="auto">
          <a:xfrm>
            <a:off x="311700" y="1148166"/>
            <a:ext cx="8704480" cy="372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fontAlgn="base">
              <a:spcBef>
                <a:spcPct val="20000"/>
              </a:spcBef>
              <a:spcAft>
                <a:spcPct val="0"/>
              </a:spcAft>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563" algn="l" rtl="0" fontAlgn="base">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0250" indent="-182563" algn="l" rtl="0" fontAlgn="base">
              <a:spcBef>
                <a:spcPct val="20000"/>
              </a:spcBef>
              <a:spcAft>
                <a:spcPct val="0"/>
              </a:spcAft>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4888" indent="-182563" algn="l" rtl="0" fontAlgn="base">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mn-ea"/>
                <a:cs typeface="+mn-cs"/>
              </a:defRPr>
            </a:lvl4pPr>
            <a:lvl5pPr marL="1187450" indent="-136525" algn="l" rtl="0" fontAlgn="base">
              <a:spcBef>
                <a:spcPct val="20000"/>
              </a:spcBef>
              <a:spcAft>
                <a:spcPct val="0"/>
              </a:spcAft>
              <a:buClr>
                <a:schemeClr val="accent1"/>
              </a:buClr>
              <a:buSzPct val="100000"/>
              <a:buFont typeface="Arial" panose="020B0604020202020204" pitchFamily="34" charset="0"/>
              <a:buChar char="•"/>
              <a:defRPr sz="18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None/>
            </a:pPr>
            <a:endParaRPr lang="en-US" altLang="en-US" sz="2000" dirty="0">
              <a:solidFill>
                <a:schemeClr val="bg1"/>
              </a:solidFill>
            </a:endParaRPr>
          </a:p>
        </p:txBody>
      </p:sp>
      <p:sp>
        <p:nvSpPr>
          <p:cNvPr id="5" name="Content Placeholder 2">
            <a:extLst>
              <a:ext uri="{FF2B5EF4-FFF2-40B4-BE49-F238E27FC236}">
                <a16:creationId xmlns:a16="http://schemas.microsoft.com/office/drawing/2014/main" id="{0139DD53-F0FE-4D32-82E0-12B67B54D071}"/>
              </a:ext>
            </a:extLst>
          </p:cNvPr>
          <p:cNvSpPr>
            <a:spLocks noGrp="1"/>
          </p:cNvSpPr>
          <p:nvPr/>
        </p:nvSpPr>
        <p:spPr bwMode="auto">
          <a:xfrm>
            <a:off x="249381" y="1143720"/>
            <a:ext cx="8832801" cy="397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2563" indent="-182563" algn="l" rtl="0" fontAlgn="base">
              <a:spcBef>
                <a:spcPct val="20000"/>
              </a:spcBef>
              <a:spcAft>
                <a:spcPct val="0"/>
              </a:spcAft>
              <a:buClr>
                <a:schemeClr val="accent1"/>
              </a:buClr>
              <a:buSzPct val="85000"/>
              <a:buFont typeface="Arial" panose="020B0604020202020204" pitchFamily="34" charset="0"/>
              <a:buChar char="•"/>
              <a:defRPr sz="2800" kern="1200">
                <a:solidFill>
                  <a:schemeClr val="tx1"/>
                </a:solidFill>
                <a:latin typeface="+mn-lt"/>
                <a:ea typeface="+mn-ea"/>
                <a:cs typeface="+mn-cs"/>
              </a:defRPr>
            </a:lvl1pPr>
            <a:lvl2pPr marL="457200" indent="-182563" algn="l" rtl="0" fontAlgn="base">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2pPr>
            <a:lvl3pPr marL="730250" indent="-182563" algn="l" rtl="0" fontAlgn="base">
              <a:spcBef>
                <a:spcPct val="20000"/>
              </a:spcBef>
              <a:spcAft>
                <a:spcPct val="0"/>
              </a:spcAft>
              <a:buClr>
                <a:schemeClr val="accent1"/>
              </a:buClr>
              <a:buSzPct val="90000"/>
              <a:buFont typeface="Arial" panose="020B0604020202020204" pitchFamily="34" charset="0"/>
              <a:buChar char="•"/>
              <a:defRPr sz="2000" kern="1200">
                <a:solidFill>
                  <a:schemeClr val="tx1"/>
                </a:solidFill>
                <a:latin typeface="+mn-lt"/>
                <a:ea typeface="+mn-ea"/>
                <a:cs typeface="+mn-cs"/>
              </a:defRPr>
            </a:lvl3pPr>
            <a:lvl4pPr marL="1004888" indent="-182563" algn="l" rtl="0" fontAlgn="base">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mn-ea"/>
                <a:cs typeface="+mn-cs"/>
              </a:defRPr>
            </a:lvl4pPr>
            <a:lvl5pPr marL="1187450" indent="-136525" algn="l" rtl="0" fontAlgn="base">
              <a:spcBef>
                <a:spcPct val="20000"/>
              </a:spcBef>
              <a:spcAft>
                <a:spcPct val="0"/>
              </a:spcAft>
              <a:buClr>
                <a:schemeClr val="accent1"/>
              </a:buClr>
              <a:buSzPct val="100000"/>
              <a:buFont typeface="Arial" panose="020B0604020202020204" pitchFamily="34" charset="0"/>
              <a:buChar char="•"/>
              <a:defRPr sz="18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None/>
            </a:pPr>
            <a:endParaRPr lang="en-US" altLang="en-US" sz="2000" b="1" dirty="0">
              <a:solidFill>
                <a:schemeClr val="bg1"/>
              </a:solidFill>
            </a:endParaRPr>
          </a:p>
          <a:p>
            <a:endParaRPr lang="en-US" altLang="en-US" sz="2000" dirty="0">
              <a:solidFill>
                <a:schemeClr val="bg1"/>
              </a:solidFill>
            </a:endParaRPr>
          </a:p>
        </p:txBody>
      </p:sp>
      <p:sp>
        <p:nvSpPr>
          <p:cNvPr id="4" name="TextBox 3">
            <a:extLst>
              <a:ext uri="{FF2B5EF4-FFF2-40B4-BE49-F238E27FC236}">
                <a16:creationId xmlns:a16="http://schemas.microsoft.com/office/drawing/2014/main" id="{3F1076AB-3D3B-BB44-98B8-F98A51BBBC6B}"/>
              </a:ext>
            </a:extLst>
          </p:cNvPr>
          <p:cNvSpPr txBox="1"/>
          <p:nvPr/>
        </p:nvSpPr>
        <p:spPr>
          <a:xfrm>
            <a:off x="2252749" y="1612670"/>
            <a:ext cx="190109" cy="378331"/>
          </a:xfrm>
          <a:prstGeom prst="rect">
            <a:avLst/>
          </a:prstGeom>
          <a:noFill/>
        </p:spPr>
        <p:txBody>
          <a:bodyPr wrap="square" rtlCol="0">
            <a:spAutoFit/>
          </a:bodyPr>
          <a:lstStyle/>
          <a:p>
            <a:endParaRPr lang="en-US" dirty="0"/>
          </a:p>
        </p:txBody>
      </p:sp>
      <p:sp>
        <p:nvSpPr>
          <p:cNvPr id="30" name="Google Shape;89;p15">
            <a:extLst>
              <a:ext uri="{FF2B5EF4-FFF2-40B4-BE49-F238E27FC236}">
                <a16:creationId xmlns:a16="http://schemas.microsoft.com/office/drawing/2014/main" id="{01D715C6-F7B1-3D43-B6BF-E159B05759E7}"/>
              </a:ext>
            </a:extLst>
          </p:cNvPr>
          <p:cNvSpPr txBox="1">
            <a:spLocks/>
          </p:cNvSpPr>
          <p:nvPr/>
        </p:nvSpPr>
        <p:spPr>
          <a:xfrm>
            <a:off x="166254" y="1308395"/>
            <a:ext cx="8728365" cy="3621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800"/>
              <a:buFont typeface="Roboto Medium"/>
              <a:buNone/>
              <a:defRPr sz="28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2800"/>
              <a:buFont typeface="Arial"/>
              <a:buNone/>
              <a:defRPr sz="2800" b="0" i="0" u="none" strike="noStrike" cap="none">
                <a:solidFill>
                  <a:srgbClr val="FFFFFF"/>
                </a:solidFill>
                <a:latin typeface="Arial"/>
                <a:ea typeface="Arial"/>
                <a:cs typeface="Arial"/>
                <a:sym typeface="Arial"/>
              </a:defRPr>
            </a:lvl9pPr>
          </a:lstStyle>
          <a:p>
            <a:pPr marL="285750" indent="-285750" algn="l">
              <a:buFont typeface="Arial" panose="020B0604020202020204" pitchFamily="34" charset="0"/>
              <a:buChar char="•"/>
            </a:pPr>
            <a:r>
              <a:rPr lang="en-IN" sz="1400" dirty="0">
                <a:solidFill>
                  <a:schemeClr val="bg1"/>
                </a:solidFill>
                <a:latin typeface="+mj-lt"/>
              </a:rPr>
              <a:t>It is a level of software testing where individual units are combined and tested as a group. </a:t>
            </a:r>
          </a:p>
          <a:p>
            <a:pPr algn="l"/>
            <a:endParaRPr lang="en-IN" sz="1400" dirty="0">
              <a:solidFill>
                <a:schemeClr val="bg1"/>
              </a:solidFill>
              <a:latin typeface="+mj-lt"/>
            </a:endParaRPr>
          </a:p>
          <a:p>
            <a:pPr marL="285750" indent="-285750" algn="l">
              <a:buFont typeface="Arial" panose="020B0604020202020204" pitchFamily="34" charset="0"/>
              <a:buChar char="•"/>
            </a:pPr>
            <a:r>
              <a:rPr lang="en-IN" sz="1400" dirty="0">
                <a:solidFill>
                  <a:schemeClr val="bg1"/>
                </a:solidFill>
                <a:latin typeface="+mj-lt"/>
              </a:rPr>
              <a:t>The purpose of this level of testing is to expose faults in the interaction between integrated units. </a:t>
            </a:r>
          </a:p>
          <a:p>
            <a:pPr marL="285750" indent="-285750" algn="l">
              <a:buFont typeface="Arial" panose="020B0604020202020204" pitchFamily="34" charset="0"/>
              <a:buChar char="•"/>
            </a:pPr>
            <a:endParaRPr lang="en-IN" sz="1400" dirty="0">
              <a:solidFill>
                <a:schemeClr val="bg1"/>
              </a:solidFill>
              <a:latin typeface="+mj-lt"/>
            </a:endParaRPr>
          </a:p>
          <a:p>
            <a:pPr marL="285750" indent="-285750" algn="l">
              <a:buFont typeface="Arial" panose="020B0604020202020204" pitchFamily="34" charset="0"/>
              <a:buChar char="•"/>
            </a:pPr>
            <a:r>
              <a:rPr lang="en-IN" sz="1400" dirty="0">
                <a:latin typeface="+mj-lt"/>
              </a:rPr>
              <a:t>Integration testing takes as its input modules that have been unit tested, groups them in larger aggregates, applies tests defined in an integration test plan to those aggregates, and delivers as its output the integrated system ready for system testing.</a:t>
            </a:r>
          </a:p>
          <a:p>
            <a:pPr marL="285750" indent="-285750" algn="l">
              <a:buFont typeface="Arial" panose="020B0604020202020204" pitchFamily="34" charset="0"/>
              <a:buChar char="•"/>
            </a:pPr>
            <a:endParaRPr lang="en-IN" sz="1400" dirty="0">
              <a:solidFill>
                <a:schemeClr val="bg1"/>
              </a:solidFill>
              <a:latin typeface="+mj-lt"/>
            </a:endParaRPr>
          </a:p>
          <a:p>
            <a:pPr marL="285750" indent="-285750" algn="l">
              <a:buFont typeface="Arial" panose="020B0604020202020204" pitchFamily="34" charset="0"/>
              <a:buChar char="•"/>
            </a:pPr>
            <a:r>
              <a:rPr lang="en-IN" sz="1400" b="1" dirty="0">
                <a:solidFill>
                  <a:schemeClr val="bg1"/>
                </a:solidFill>
                <a:latin typeface="+mj-lt"/>
              </a:rPr>
              <a:t>Testers</a:t>
            </a:r>
            <a:r>
              <a:rPr lang="en-IN" sz="1400" dirty="0">
                <a:solidFill>
                  <a:schemeClr val="bg1"/>
                </a:solidFill>
                <a:latin typeface="+mj-lt"/>
              </a:rPr>
              <a:t> are mainly responsible for Integration Testing.</a:t>
            </a:r>
          </a:p>
          <a:p>
            <a:pPr marL="285750" indent="-285750" algn="l">
              <a:buFont typeface="Arial" panose="020B0604020202020204" pitchFamily="34" charset="0"/>
              <a:buChar char="•"/>
            </a:pPr>
            <a:endParaRPr lang="en-IN" sz="1400" dirty="0">
              <a:solidFill>
                <a:schemeClr val="bg1"/>
              </a:solidFill>
              <a:latin typeface="+mj-lt"/>
            </a:endParaRPr>
          </a:p>
          <a:p>
            <a:pPr marL="285750" indent="-285750" algn="l">
              <a:buFont typeface="Arial" panose="020B0604020202020204" pitchFamily="34" charset="0"/>
              <a:buChar char="•"/>
            </a:pPr>
            <a:r>
              <a:rPr lang="en-IN" sz="1400" dirty="0">
                <a:solidFill>
                  <a:schemeClr val="bg1"/>
                </a:solidFill>
                <a:latin typeface="+mj-lt"/>
              </a:rPr>
              <a:t>Example : A car engine is made up of different parts such as a piston , </a:t>
            </a:r>
            <a:r>
              <a:rPr lang="en-IN" sz="1400" dirty="0"/>
              <a:t>Crankshaft , connecting rod , clutch plate . They all are made separately . Integration testing comes into play when all of these parts are combined together to make a working engine.</a:t>
            </a:r>
            <a:endParaRPr lang="en-IN" sz="1400" dirty="0">
              <a:solidFill>
                <a:schemeClr val="bg1"/>
              </a:solidFill>
              <a:latin typeface="+mj-lt"/>
            </a:endParaRPr>
          </a:p>
          <a:p>
            <a:pPr marL="285750" indent="-285750" algn="l">
              <a:buFont typeface="Arial" panose="020B0604020202020204" pitchFamily="34" charset="0"/>
              <a:buChar char="•"/>
            </a:pPr>
            <a:endParaRPr lang="en-IN" sz="1600" dirty="0">
              <a:solidFill>
                <a:schemeClr val="bg1"/>
              </a:solidFill>
              <a:latin typeface="+mj-lt"/>
            </a:endParaRPr>
          </a:p>
          <a:p>
            <a:pPr algn="l"/>
            <a:r>
              <a:rPr lang="en-IN" sz="1600" dirty="0">
                <a:latin typeface="+mj-lt"/>
              </a:rPr>
              <a:t> </a:t>
            </a:r>
            <a:endParaRPr lang="en-US" sz="1600" dirty="0">
              <a:solidFill>
                <a:schemeClr val="bg1"/>
              </a:solidFill>
              <a:latin typeface="+mj-lt"/>
            </a:endParaRPr>
          </a:p>
        </p:txBody>
      </p:sp>
    </p:spTree>
    <p:extLst>
      <p:ext uri="{BB962C8B-B14F-4D97-AF65-F5344CB8AC3E}">
        <p14:creationId xmlns:p14="http://schemas.microsoft.com/office/powerpoint/2010/main" val="2976178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linds(horizontal)">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
                                            <p:txEl>
                                              <p:pRg st="2" end="2"/>
                                            </p:txEl>
                                          </p:spTgt>
                                        </p:tgtEl>
                                        <p:attrNameLst>
                                          <p:attrName>style.visibility</p:attrName>
                                        </p:attrNameLst>
                                      </p:cBhvr>
                                      <p:to>
                                        <p:strVal val="visible"/>
                                      </p:to>
                                    </p:set>
                                    <p:animEffect transition="in" filter="blinds(horizontal)">
                                      <p:cBhvr>
                                        <p:cTn id="12" dur="500"/>
                                        <p:tgtEl>
                                          <p:spTgt spid="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xEl>
                                              <p:pRg st="4" end="4"/>
                                            </p:txEl>
                                          </p:spTgt>
                                        </p:tgtEl>
                                        <p:attrNameLst>
                                          <p:attrName>style.visibility</p:attrName>
                                        </p:attrNameLst>
                                      </p:cBhvr>
                                      <p:to>
                                        <p:strVal val="visible"/>
                                      </p:to>
                                    </p:set>
                                    <p:animEffect transition="in" filter="blinds(horizontal)">
                                      <p:cBhvr>
                                        <p:cTn id="17" dur="500"/>
                                        <p:tgtEl>
                                          <p:spTgt spid="3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0">
                                            <p:txEl>
                                              <p:pRg st="6" end="6"/>
                                            </p:txEl>
                                          </p:spTgt>
                                        </p:tgtEl>
                                        <p:attrNameLst>
                                          <p:attrName>style.visibility</p:attrName>
                                        </p:attrNameLst>
                                      </p:cBhvr>
                                      <p:to>
                                        <p:strVal val="visible"/>
                                      </p:to>
                                    </p:set>
                                    <p:animEffect transition="in" filter="blinds(horizontal)">
                                      <p:cBhvr>
                                        <p:cTn id="22" dur="500"/>
                                        <p:tgtEl>
                                          <p:spTgt spid="3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0">
                                            <p:txEl>
                                              <p:pRg st="8" end="8"/>
                                            </p:txEl>
                                          </p:spTgt>
                                        </p:tgtEl>
                                        <p:attrNameLst>
                                          <p:attrName>style.visibility</p:attrName>
                                        </p:attrNameLst>
                                      </p:cBhvr>
                                      <p:to>
                                        <p:strVal val="visible"/>
                                      </p:to>
                                    </p:set>
                                    <p:animEffect transition="in" filter="blinds(horizontal)">
                                      <p:cBhvr>
                                        <p:cTn id="27" dur="500"/>
                                        <p:tgtEl>
                                          <p:spTgt spid="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{F6CB6716-0031-B64F-88A8-A190965D031F}tf10001070</Template>
  <TotalTime>6280</TotalTime>
  <Words>1745</Words>
  <Application>Microsoft Macintosh PowerPoint</Application>
  <PresentationFormat>On-screen Show (16:9)</PresentationFormat>
  <Paragraphs>219</Paragraphs>
  <Slides>32</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Roboto Medium</vt:lpstr>
      <vt:lpstr>东文宋体</vt:lpstr>
      <vt:lpstr>Roboto</vt:lpstr>
      <vt:lpstr>Simple Light</vt:lpstr>
      <vt:lpstr>Testing Levels &amp; Types</vt:lpstr>
      <vt:lpstr>PowerPoint Presentation</vt:lpstr>
      <vt:lpstr>Introduction</vt:lpstr>
      <vt:lpstr>Unit Testing / Component Testing</vt:lpstr>
      <vt:lpstr>PowerPoint Presentation</vt:lpstr>
      <vt:lpstr>Why Unit Testing ? </vt:lpstr>
      <vt:lpstr>Tools used for Unit Testing</vt:lpstr>
      <vt:lpstr>Component Testing </vt:lpstr>
      <vt:lpstr>Integration Testing</vt:lpstr>
      <vt:lpstr>PowerPoint Presentation</vt:lpstr>
      <vt:lpstr>Drivers  &amp;  Stubs</vt:lpstr>
      <vt:lpstr>Software Architecture</vt:lpstr>
      <vt:lpstr>Top Down Approach –  Integration Testing where top-level units are tested first and lower level units are tested step by step after that. This is carried out using dummy modules known as Stubs if a module is not ready for integration testing.  </vt:lpstr>
      <vt:lpstr>PowerPoint Presentation</vt:lpstr>
      <vt:lpstr>Drivers</vt:lpstr>
      <vt:lpstr>Drivers</vt:lpstr>
      <vt:lpstr>Stubs</vt:lpstr>
      <vt:lpstr>Stubs</vt:lpstr>
      <vt:lpstr>PowerPoint Presentation</vt:lpstr>
      <vt:lpstr>Why Integration Testing ?</vt:lpstr>
      <vt:lpstr>System Testing</vt:lpstr>
      <vt:lpstr>System Testing Process</vt:lpstr>
      <vt:lpstr>Acceptance Testing</vt:lpstr>
      <vt:lpstr>Types of Acceptance Testing </vt:lpstr>
      <vt:lpstr>PowerPoint Presentation</vt:lpstr>
      <vt:lpstr>UAT In Agile Environment </vt:lpstr>
      <vt:lpstr>Why Acceptance Testing ?</vt:lpstr>
      <vt:lpstr>PowerPoint Presentation</vt:lpstr>
      <vt:lpstr>Non Functional Testing</vt:lpstr>
      <vt:lpstr>PowerPoint Presentation</vt:lpstr>
      <vt:lpstr>Functional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Joiners: Induction</dc:title>
  <dc:creator>Gurinder Singh</dc:creator>
  <cp:lastModifiedBy>mridula koul</cp:lastModifiedBy>
  <cp:revision>100</cp:revision>
  <dcterms:modified xsi:type="dcterms:W3CDTF">2020-01-21T06:25:50Z</dcterms:modified>
</cp:coreProperties>
</file>